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2_397867EC.xml" ContentType="application/vnd.ms-powerpoint.comment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3_22F7DD19.xml" ContentType="application/vnd.ms-powerpoint.comments+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50"/>
  </p:notesMasterIdLst>
  <p:sldIdLst>
    <p:sldId id="256" r:id="rId5"/>
    <p:sldId id="282" r:id="rId6"/>
    <p:sldId id="269" r:id="rId7"/>
    <p:sldId id="259" r:id="rId8"/>
    <p:sldId id="276" r:id="rId9"/>
    <p:sldId id="283" r:id="rId10"/>
    <p:sldId id="262" r:id="rId11"/>
    <p:sldId id="261" r:id="rId12"/>
    <p:sldId id="295" r:id="rId13"/>
    <p:sldId id="294" r:id="rId14"/>
    <p:sldId id="288" r:id="rId15"/>
    <p:sldId id="264" r:id="rId16"/>
    <p:sldId id="292" r:id="rId17"/>
    <p:sldId id="279" r:id="rId18"/>
    <p:sldId id="266" r:id="rId19"/>
    <p:sldId id="301" r:id="rId20"/>
    <p:sldId id="281" r:id="rId21"/>
    <p:sldId id="298" r:id="rId22"/>
    <p:sldId id="277" r:id="rId23"/>
    <p:sldId id="278" r:id="rId24"/>
    <p:sldId id="296" r:id="rId25"/>
    <p:sldId id="303" r:id="rId26"/>
    <p:sldId id="313" r:id="rId27"/>
    <p:sldId id="306" r:id="rId28"/>
    <p:sldId id="314" r:id="rId29"/>
    <p:sldId id="307" r:id="rId30"/>
    <p:sldId id="308" r:id="rId31"/>
    <p:sldId id="268" r:id="rId32"/>
    <p:sldId id="309" r:id="rId33"/>
    <p:sldId id="291" r:id="rId34"/>
    <p:sldId id="293" r:id="rId35"/>
    <p:sldId id="305" r:id="rId36"/>
    <p:sldId id="267" r:id="rId37"/>
    <p:sldId id="273" r:id="rId38"/>
    <p:sldId id="271" r:id="rId39"/>
    <p:sldId id="272" r:id="rId40"/>
    <p:sldId id="275" r:id="rId41"/>
    <p:sldId id="311" r:id="rId42"/>
    <p:sldId id="270" r:id="rId43"/>
    <p:sldId id="285" r:id="rId44"/>
    <p:sldId id="304" r:id="rId45"/>
    <p:sldId id="280" r:id="rId46"/>
    <p:sldId id="312" r:id="rId47"/>
    <p:sldId id="310" r:id="rId48"/>
    <p:sldId id="287"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F7869-EE66-637F-1214-A52C328CE17A}" name="Peter Pezon" initials="PP" userId="S::pezon@uchicago.edu::9fda8fc9-879c-4dc0-90f1-4b84a70dd95d" providerId="AD"/>
  <p188:author id="{106B8B8F-7215-BB2D-AAAA-7B1375DAE736}" name="Ben Ossyra" initials="BO" userId="S::bossyra@uchicago.edu::fba9b656-ab13-4742-bc12-52ad873874c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4E6D0"/>
    <a:srgbClr val="B8EEE0"/>
    <a:srgbClr val="580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8FBDE-DBD4-D140-B77F-59A2A44DB8ED}" v="5404" dt="2023-03-10T01:53:36.233"/>
    <p1510:client id="{38F40113-382F-4E6D-88AC-D67A1BAB2766}" v="11" dt="2023-03-09T20:51:33.705"/>
    <p1510:client id="{73DE11FA-4359-4133-8125-57983E2DD73C}" v="331" dt="2023-03-09T22:24:36.426"/>
    <p1510:client id="{77ADB044-B574-4EBD-8161-DD792EC0AF91}" v="9" dt="2023-03-09T21:02:05.146"/>
    <p1510:client id="{8204F752-56B4-402A-B0D0-376946EDC95F}" v="1" dt="2023-03-09T21:56:12.843"/>
    <p1510:client id="{98C8FCC8-D18C-0F45-8240-672713A961FA}" v="3771" dt="2023-03-09T07:46:28.812"/>
    <p1510:client id="{A805A6D8-1D0D-431A-86C0-150E76E86E0A}" v="998" dt="2023-03-09T23:02:30.466"/>
    <p1510:client id="{B258F82F-B3DC-433A-8AFB-2E3ACD75F423}" v="1" dt="2023-03-09T23:28:13.447"/>
    <p1510:client id="{DF4A316D-7EB4-4DC7-9960-79143B010BE0}" v="15" vWet="16" dt="2023-03-09T23:15:20.5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718"/>
  </p:normalViewPr>
  <p:slideViewPr>
    <p:cSldViewPr snapToGrid="0">
      <p:cViewPr varScale="1">
        <p:scale>
          <a:sx n="117" d="100"/>
          <a:sy n="117" d="100"/>
        </p:scale>
        <p:origin x="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omments/modernComment_123_22F7DD19.xml><?xml version="1.0" encoding="utf-8"?>
<p188:cmLst xmlns:a="http://schemas.openxmlformats.org/drawingml/2006/main" xmlns:r="http://schemas.openxmlformats.org/officeDocument/2006/relationships" xmlns:p188="http://schemas.microsoft.com/office/powerpoint/2018/8/main">
  <p188:cm id="{5D8EFDDD-B71D-5C45-B1E9-E9C8FB028D47}" authorId="{106B8B8F-7215-BB2D-AAAA-7B1375DAE736}" created="2023-03-08T07:49:39.931">
    <pc:sldMkLst xmlns:pc="http://schemas.microsoft.com/office/powerpoint/2013/main/command">
      <pc:docMk/>
      <pc:sldMk cId="586669337" sldId="291"/>
    </pc:sldMkLst>
    <p188:txBody>
      <a:bodyPr/>
      <a:lstStyle/>
      <a:p>
        <a:r>
          <a:rPr lang="en-US"/>
          <a:t>We should edit this code a little bit to make it cleaner. The constraint (model, x .&gt;= 2) isn’t needed I don’t think. One of the other constraints already sets all the values to &gt;1</a:t>
        </a:r>
      </a:p>
    </p188:txBody>
  </p188:cm>
  <p188:cm id="{11D1ADEF-EF0C-2040-AFF5-8A2A595A4B7C}" authorId="{106B8B8F-7215-BB2D-AAAA-7B1375DAE736}" created="2023-03-08T07:50:31.718">
    <pc:sldMkLst xmlns:pc="http://schemas.microsoft.com/office/powerpoint/2013/main/command">
      <pc:docMk/>
      <pc:sldMk cId="586669337" sldId="291"/>
    </pc:sldMkLst>
    <p188:txBody>
      <a:bodyPr/>
      <a:lstStyle/>
      <a:p>
        <a:r>
          <a:rPr lang="en-US"/>
          <a:t>And also should print out the “model,” I think that makes it easier to understand
</a:t>
        </a:r>
      </a:p>
    </p188:txBody>
  </p188:cm>
</p188:cmLst>
</file>

<file path=ppt/comments/modernComment_132_397867EC.xml><?xml version="1.0" encoding="utf-8"?>
<p188:cmLst xmlns:a="http://schemas.openxmlformats.org/drawingml/2006/main" xmlns:r="http://schemas.openxmlformats.org/officeDocument/2006/relationships" xmlns:p188="http://schemas.microsoft.com/office/powerpoint/2018/8/main">
  <p188:cm id="{BB771E24-380D-5943-AE29-A3182D3108AC}" authorId="{E98F7869-EE66-637F-1214-A52C328CE17A}" created="2023-03-09T08:39:49.820">
    <ac:deMkLst xmlns:ac="http://schemas.microsoft.com/office/drawing/2013/main/command">
      <pc:docMk xmlns:pc="http://schemas.microsoft.com/office/powerpoint/2013/main/command"/>
      <pc:sldMk xmlns:pc="http://schemas.microsoft.com/office/powerpoint/2013/main/command" cId="964192236" sldId="306"/>
      <ac:spMk id="11" creationId="{C11F52BD-282E-533A-A491-B442E12BF448}"/>
    </ac:deMkLst>
    <p188:replyLst>
      <p188:reply id="{9141EC02-8900-7D4C-9C68-2619B908511F}" authorId="{E98F7869-EE66-637F-1214-A52C328CE17A}" created="2023-03-09T08:40:03.216">
        <p188:txBody>
          <a:bodyPr/>
          <a:lstStyle/>
          <a:p>
            <a:r>
              <a:rPr lang="en-US"/>
              <a:t>So I cut out the rest of the Graf </a:t>
            </a:r>
          </a:p>
        </p188:txBody>
      </p188:reply>
    </p188:replyLst>
    <p188:txBody>
      <a:bodyPr/>
      <a:lstStyle/>
      <a:p>
        <a:r>
          <a:rPr lang="en-US"/>
          <a:t>We already introduced tire degradation model in pg 22</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C9842-0C13-0F43-B2DB-D1383BC7A29F}" type="doc">
      <dgm:prSet loTypeId="urn:microsoft.com/office/officeart/2005/8/layout/chevron1" loCatId="" qsTypeId="urn:microsoft.com/office/officeart/2005/8/quickstyle/simple1" qsCatId="simple" csTypeId="urn:microsoft.com/office/officeart/2005/8/colors/colorful2" csCatId="colorful" phldr="1"/>
      <dgm:spPr/>
      <dgm:t>
        <a:bodyPr/>
        <a:lstStyle/>
        <a:p>
          <a:endParaRPr lang="en-US"/>
        </a:p>
      </dgm:t>
    </dgm:pt>
    <dgm:pt modelId="{C84C0765-342B-8146-9BB7-4C4854371F94}">
      <dgm:prSet phldrT="[Text]"/>
      <dgm:spPr/>
      <dgm:t>
        <a:bodyPr/>
        <a:lstStyle/>
        <a:p>
          <a:r>
            <a:rPr lang="en-US"/>
            <a:t>Find Tire Combinations</a:t>
          </a:r>
        </a:p>
      </dgm:t>
    </dgm:pt>
    <dgm:pt modelId="{AA36865F-098C-1545-98EA-0A2AEA464279}" type="parTrans" cxnId="{5C4F0309-E02E-1741-B82F-BF64B7FB9B9F}">
      <dgm:prSet/>
      <dgm:spPr/>
      <dgm:t>
        <a:bodyPr/>
        <a:lstStyle/>
        <a:p>
          <a:endParaRPr lang="en-US"/>
        </a:p>
      </dgm:t>
    </dgm:pt>
    <dgm:pt modelId="{5F9D813F-9DAF-EA40-8848-1DF803128ED7}" type="sibTrans" cxnId="{5C4F0309-E02E-1741-B82F-BF64B7FB9B9F}">
      <dgm:prSet/>
      <dgm:spPr/>
      <dgm:t>
        <a:bodyPr/>
        <a:lstStyle/>
        <a:p>
          <a:endParaRPr lang="en-US"/>
        </a:p>
      </dgm:t>
    </dgm:pt>
    <dgm:pt modelId="{4AB942D2-1F38-7A4A-B053-BBE227C44317}">
      <dgm:prSet phldrT="[Text]"/>
      <dgm:spPr/>
      <dgm:t>
        <a:bodyPr/>
        <a:lstStyle/>
        <a:p>
          <a:r>
            <a:rPr lang="en-US"/>
            <a:t>Optimize Stint Lengths</a:t>
          </a:r>
        </a:p>
      </dgm:t>
    </dgm:pt>
    <dgm:pt modelId="{205A4969-3559-4342-AC8E-45D9858BB68A}" type="parTrans" cxnId="{84071ED5-A72B-6742-B26A-E26023B29A2B}">
      <dgm:prSet/>
      <dgm:spPr/>
      <dgm:t>
        <a:bodyPr/>
        <a:lstStyle/>
        <a:p>
          <a:endParaRPr lang="en-US"/>
        </a:p>
      </dgm:t>
    </dgm:pt>
    <dgm:pt modelId="{65492DD4-C90E-2B44-A29C-6B626414D6B7}" type="sibTrans" cxnId="{84071ED5-A72B-6742-B26A-E26023B29A2B}">
      <dgm:prSet/>
      <dgm:spPr/>
      <dgm:t>
        <a:bodyPr/>
        <a:lstStyle/>
        <a:p>
          <a:endParaRPr lang="en-US"/>
        </a:p>
      </dgm:t>
    </dgm:pt>
    <dgm:pt modelId="{F39C0988-D929-C442-93BE-1106D156E394}">
      <dgm:prSet phldrT="[Text]"/>
      <dgm:spPr/>
      <dgm:t>
        <a:bodyPr/>
        <a:lstStyle/>
        <a:p>
          <a:r>
            <a:rPr lang="en-US"/>
            <a:t>Simulate Race Times</a:t>
          </a:r>
        </a:p>
      </dgm:t>
    </dgm:pt>
    <dgm:pt modelId="{7CBA9965-B852-314B-B920-539810CD3216}" type="parTrans" cxnId="{988528A3-C8EF-3F44-AE5B-12B0CED951EE}">
      <dgm:prSet/>
      <dgm:spPr/>
      <dgm:t>
        <a:bodyPr/>
        <a:lstStyle/>
        <a:p>
          <a:endParaRPr lang="en-US"/>
        </a:p>
      </dgm:t>
    </dgm:pt>
    <dgm:pt modelId="{4F3FDE5E-D3A7-E947-8BD7-7EA745192DFE}" type="sibTrans" cxnId="{988528A3-C8EF-3F44-AE5B-12B0CED951EE}">
      <dgm:prSet/>
      <dgm:spPr/>
      <dgm:t>
        <a:bodyPr/>
        <a:lstStyle/>
        <a:p>
          <a:endParaRPr lang="en-US"/>
        </a:p>
      </dgm:t>
    </dgm:pt>
    <dgm:pt modelId="{6CF381AD-7C9F-3949-9893-010F893C2DA8}">
      <dgm:prSet/>
      <dgm:spPr/>
      <dgm:t>
        <a:bodyPr/>
        <a:lstStyle/>
        <a:p>
          <a:r>
            <a:rPr lang="en-US"/>
            <a:t>Sort Race Times</a:t>
          </a:r>
        </a:p>
      </dgm:t>
    </dgm:pt>
    <dgm:pt modelId="{BE30B944-5D52-8740-B6E1-897F8371E942}" type="parTrans" cxnId="{E29663DD-0D8A-FE4D-9FAB-0BDE2461D846}">
      <dgm:prSet/>
      <dgm:spPr/>
      <dgm:t>
        <a:bodyPr/>
        <a:lstStyle/>
        <a:p>
          <a:endParaRPr lang="en-US"/>
        </a:p>
      </dgm:t>
    </dgm:pt>
    <dgm:pt modelId="{A644BBF6-1099-1B4C-A437-2908B1975BC3}" type="sibTrans" cxnId="{E29663DD-0D8A-FE4D-9FAB-0BDE2461D846}">
      <dgm:prSet/>
      <dgm:spPr/>
      <dgm:t>
        <a:bodyPr/>
        <a:lstStyle/>
        <a:p>
          <a:endParaRPr lang="en-US"/>
        </a:p>
      </dgm:t>
    </dgm:pt>
    <dgm:pt modelId="{70EFD225-A01D-B04F-8CFB-7273951A4853}">
      <dgm:prSet/>
      <dgm:spPr/>
      <dgm:t>
        <a:bodyPr/>
        <a:lstStyle/>
        <a:p>
          <a:r>
            <a:rPr lang="en-US"/>
            <a:t>Determine Optimal Strategy</a:t>
          </a:r>
        </a:p>
      </dgm:t>
    </dgm:pt>
    <dgm:pt modelId="{75DAC985-A178-6741-8B9E-10AF60C96C5B}" type="parTrans" cxnId="{BCDDBD10-819B-7244-BC46-6CD9E402C6DC}">
      <dgm:prSet/>
      <dgm:spPr/>
      <dgm:t>
        <a:bodyPr/>
        <a:lstStyle/>
        <a:p>
          <a:endParaRPr lang="en-US"/>
        </a:p>
      </dgm:t>
    </dgm:pt>
    <dgm:pt modelId="{C3371D9D-0B9A-1446-A717-87F6E2B37152}" type="sibTrans" cxnId="{BCDDBD10-819B-7244-BC46-6CD9E402C6DC}">
      <dgm:prSet/>
      <dgm:spPr/>
      <dgm:t>
        <a:bodyPr/>
        <a:lstStyle/>
        <a:p>
          <a:endParaRPr lang="en-US"/>
        </a:p>
      </dgm:t>
    </dgm:pt>
    <dgm:pt modelId="{0234BCE5-830B-B940-A50A-E7936D3F2B9A}" type="pres">
      <dgm:prSet presAssocID="{577C9842-0C13-0F43-B2DB-D1383BC7A29F}" presName="Name0" presStyleCnt="0">
        <dgm:presLayoutVars>
          <dgm:dir/>
          <dgm:animLvl val="lvl"/>
          <dgm:resizeHandles val="exact"/>
        </dgm:presLayoutVars>
      </dgm:prSet>
      <dgm:spPr/>
    </dgm:pt>
    <dgm:pt modelId="{AE83C937-3E47-2B48-A9F8-592A67878727}" type="pres">
      <dgm:prSet presAssocID="{C84C0765-342B-8146-9BB7-4C4854371F94}" presName="parTxOnly" presStyleLbl="node1" presStyleIdx="0" presStyleCnt="5">
        <dgm:presLayoutVars>
          <dgm:chMax val="0"/>
          <dgm:chPref val="0"/>
          <dgm:bulletEnabled val="1"/>
        </dgm:presLayoutVars>
      </dgm:prSet>
      <dgm:spPr/>
    </dgm:pt>
    <dgm:pt modelId="{0F47B22B-E78B-3545-AEFF-F5D315005E75}" type="pres">
      <dgm:prSet presAssocID="{5F9D813F-9DAF-EA40-8848-1DF803128ED7}" presName="parTxOnlySpace" presStyleCnt="0"/>
      <dgm:spPr/>
    </dgm:pt>
    <dgm:pt modelId="{BA858FBA-B8D6-0943-8AD0-73F2C7568276}" type="pres">
      <dgm:prSet presAssocID="{4AB942D2-1F38-7A4A-B053-BBE227C44317}" presName="parTxOnly" presStyleLbl="node1" presStyleIdx="1" presStyleCnt="5">
        <dgm:presLayoutVars>
          <dgm:chMax val="0"/>
          <dgm:chPref val="0"/>
          <dgm:bulletEnabled val="1"/>
        </dgm:presLayoutVars>
      </dgm:prSet>
      <dgm:spPr/>
    </dgm:pt>
    <dgm:pt modelId="{EE996946-3D98-1146-955C-EAC09D37D899}" type="pres">
      <dgm:prSet presAssocID="{65492DD4-C90E-2B44-A29C-6B626414D6B7}" presName="parTxOnlySpace" presStyleCnt="0"/>
      <dgm:spPr/>
    </dgm:pt>
    <dgm:pt modelId="{802685D4-193B-EC4F-BC3B-9CB19F0CDBF3}" type="pres">
      <dgm:prSet presAssocID="{F39C0988-D929-C442-93BE-1106D156E394}" presName="parTxOnly" presStyleLbl="node1" presStyleIdx="2" presStyleCnt="5">
        <dgm:presLayoutVars>
          <dgm:chMax val="0"/>
          <dgm:chPref val="0"/>
          <dgm:bulletEnabled val="1"/>
        </dgm:presLayoutVars>
      </dgm:prSet>
      <dgm:spPr/>
    </dgm:pt>
    <dgm:pt modelId="{45721ACE-6879-924C-9151-A7AAAADF4440}" type="pres">
      <dgm:prSet presAssocID="{4F3FDE5E-D3A7-E947-8BD7-7EA745192DFE}" presName="parTxOnlySpace" presStyleCnt="0"/>
      <dgm:spPr/>
    </dgm:pt>
    <dgm:pt modelId="{1E981E50-B159-D147-A1A3-01BE4C5BADA5}" type="pres">
      <dgm:prSet presAssocID="{6CF381AD-7C9F-3949-9893-010F893C2DA8}" presName="parTxOnly" presStyleLbl="node1" presStyleIdx="3" presStyleCnt="5">
        <dgm:presLayoutVars>
          <dgm:chMax val="0"/>
          <dgm:chPref val="0"/>
          <dgm:bulletEnabled val="1"/>
        </dgm:presLayoutVars>
      </dgm:prSet>
      <dgm:spPr/>
    </dgm:pt>
    <dgm:pt modelId="{2FA297CA-0132-BF49-A691-3BBB3D749CA5}" type="pres">
      <dgm:prSet presAssocID="{A644BBF6-1099-1B4C-A437-2908B1975BC3}" presName="parTxOnlySpace" presStyleCnt="0"/>
      <dgm:spPr/>
    </dgm:pt>
    <dgm:pt modelId="{AB76CB72-D762-154E-82E3-840F499FB49A}" type="pres">
      <dgm:prSet presAssocID="{70EFD225-A01D-B04F-8CFB-7273951A4853}" presName="parTxOnly" presStyleLbl="node1" presStyleIdx="4" presStyleCnt="5">
        <dgm:presLayoutVars>
          <dgm:chMax val="0"/>
          <dgm:chPref val="0"/>
          <dgm:bulletEnabled val="1"/>
        </dgm:presLayoutVars>
      </dgm:prSet>
      <dgm:spPr/>
    </dgm:pt>
  </dgm:ptLst>
  <dgm:cxnLst>
    <dgm:cxn modelId="{5C4F0309-E02E-1741-B82F-BF64B7FB9B9F}" srcId="{577C9842-0C13-0F43-B2DB-D1383BC7A29F}" destId="{C84C0765-342B-8146-9BB7-4C4854371F94}" srcOrd="0" destOrd="0" parTransId="{AA36865F-098C-1545-98EA-0A2AEA464279}" sibTransId="{5F9D813F-9DAF-EA40-8848-1DF803128ED7}"/>
    <dgm:cxn modelId="{26A78B0D-E023-2D43-BCF6-D21AA07A688D}" type="presOf" srcId="{577C9842-0C13-0F43-B2DB-D1383BC7A29F}" destId="{0234BCE5-830B-B940-A50A-E7936D3F2B9A}" srcOrd="0" destOrd="0" presId="urn:microsoft.com/office/officeart/2005/8/layout/chevron1"/>
    <dgm:cxn modelId="{BCDDBD10-819B-7244-BC46-6CD9E402C6DC}" srcId="{577C9842-0C13-0F43-B2DB-D1383BC7A29F}" destId="{70EFD225-A01D-B04F-8CFB-7273951A4853}" srcOrd="4" destOrd="0" parTransId="{75DAC985-A178-6741-8B9E-10AF60C96C5B}" sibTransId="{C3371D9D-0B9A-1446-A717-87F6E2B37152}"/>
    <dgm:cxn modelId="{187FD74D-B532-AD49-8D53-39D9AD6335B5}" type="presOf" srcId="{4AB942D2-1F38-7A4A-B053-BBE227C44317}" destId="{BA858FBA-B8D6-0943-8AD0-73F2C7568276}" srcOrd="0" destOrd="0" presId="urn:microsoft.com/office/officeart/2005/8/layout/chevron1"/>
    <dgm:cxn modelId="{8A4F6A76-65E2-764C-A2C2-CED020E40CB7}" type="presOf" srcId="{70EFD225-A01D-B04F-8CFB-7273951A4853}" destId="{AB76CB72-D762-154E-82E3-840F499FB49A}" srcOrd="0" destOrd="0" presId="urn:microsoft.com/office/officeart/2005/8/layout/chevron1"/>
    <dgm:cxn modelId="{E5FFCA7C-A8C2-C544-8496-C5C9C3FA35E5}" type="presOf" srcId="{6CF381AD-7C9F-3949-9893-010F893C2DA8}" destId="{1E981E50-B159-D147-A1A3-01BE4C5BADA5}" srcOrd="0" destOrd="0" presId="urn:microsoft.com/office/officeart/2005/8/layout/chevron1"/>
    <dgm:cxn modelId="{988528A3-C8EF-3F44-AE5B-12B0CED951EE}" srcId="{577C9842-0C13-0F43-B2DB-D1383BC7A29F}" destId="{F39C0988-D929-C442-93BE-1106D156E394}" srcOrd="2" destOrd="0" parTransId="{7CBA9965-B852-314B-B920-539810CD3216}" sibTransId="{4F3FDE5E-D3A7-E947-8BD7-7EA745192DFE}"/>
    <dgm:cxn modelId="{CB4AFCA7-1506-5445-BCA9-CE4840EE3AD0}" type="presOf" srcId="{C84C0765-342B-8146-9BB7-4C4854371F94}" destId="{AE83C937-3E47-2B48-A9F8-592A67878727}" srcOrd="0" destOrd="0" presId="urn:microsoft.com/office/officeart/2005/8/layout/chevron1"/>
    <dgm:cxn modelId="{84071ED5-A72B-6742-B26A-E26023B29A2B}" srcId="{577C9842-0C13-0F43-B2DB-D1383BC7A29F}" destId="{4AB942D2-1F38-7A4A-B053-BBE227C44317}" srcOrd="1" destOrd="0" parTransId="{205A4969-3559-4342-AC8E-45D9858BB68A}" sibTransId="{65492DD4-C90E-2B44-A29C-6B626414D6B7}"/>
    <dgm:cxn modelId="{BDC45CD9-FBD2-A14F-9983-6CDD16B6C7CE}" type="presOf" srcId="{F39C0988-D929-C442-93BE-1106D156E394}" destId="{802685D4-193B-EC4F-BC3B-9CB19F0CDBF3}" srcOrd="0" destOrd="0" presId="urn:microsoft.com/office/officeart/2005/8/layout/chevron1"/>
    <dgm:cxn modelId="{E29663DD-0D8A-FE4D-9FAB-0BDE2461D846}" srcId="{577C9842-0C13-0F43-B2DB-D1383BC7A29F}" destId="{6CF381AD-7C9F-3949-9893-010F893C2DA8}" srcOrd="3" destOrd="0" parTransId="{BE30B944-5D52-8740-B6E1-897F8371E942}" sibTransId="{A644BBF6-1099-1B4C-A437-2908B1975BC3}"/>
    <dgm:cxn modelId="{F2901B23-3B32-B94B-B007-9BC9F059DFFE}" type="presParOf" srcId="{0234BCE5-830B-B940-A50A-E7936D3F2B9A}" destId="{AE83C937-3E47-2B48-A9F8-592A67878727}" srcOrd="0" destOrd="0" presId="urn:microsoft.com/office/officeart/2005/8/layout/chevron1"/>
    <dgm:cxn modelId="{2D70E110-04BD-D549-B7B8-770950909268}" type="presParOf" srcId="{0234BCE5-830B-B940-A50A-E7936D3F2B9A}" destId="{0F47B22B-E78B-3545-AEFF-F5D315005E75}" srcOrd="1" destOrd="0" presId="urn:microsoft.com/office/officeart/2005/8/layout/chevron1"/>
    <dgm:cxn modelId="{E744D373-60B6-2746-B7D9-029D9834C6B0}" type="presParOf" srcId="{0234BCE5-830B-B940-A50A-E7936D3F2B9A}" destId="{BA858FBA-B8D6-0943-8AD0-73F2C7568276}" srcOrd="2" destOrd="0" presId="urn:microsoft.com/office/officeart/2005/8/layout/chevron1"/>
    <dgm:cxn modelId="{2244C207-D540-B54E-92BC-4E43A16640C2}" type="presParOf" srcId="{0234BCE5-830B-B940-A50A-E7936D3F2B9A}" destId="{EE996946-3D98-1146-955C-EAC09D37D899}" srcOrd="3" destOrd="0" presId="urn:microsoft.com/office/officeart/2005/8/layout/chevron1"/>
    <dgm:cxn modelId="{B22AFA68-2078-BC49-BCB7-70E3BD7B3E53}" type="presParOf" srcId="{0234BCE5-830B-B940-A50A-E7936D3F2B9A}" destId="{802685D4-193B-EC4F-BC3B-9CB19F0CDBF3}" srcOrd="4" destOrd="0" presId="urn:microsoft.com/office/officeart/2005/8/layout/chevron1"/>
    <dgm:cxn modelId="{D37DEDA2-F5DA-4644-90C8-5CE032773063}" type="presParOf" srcId="{0234BCE5-830B-B940-A50A-E7936D3F2B9A}" destId="{45721ACE-6879-924C-9151-A7AAAADF4440}" srcOrd="5" destOrd="0" presId="urn:microsoft.com/office/officeart/2005/8/layout/chevron1"/>
    <dgm:cxn modelId="{CE815E90-35AE-1441-B170-B49CA2C97BD0}" type="presParOf" srcId="{0234BCE5-830B-B940-A50A-E7936D3F2B9A}" destId="{1E981E50-B159-D147-A1A3-01BE4C5BADA5}" srcOrd="6" destOrd="0" presId="urn:microsoft.com/office/officeart/2005/8/layout/chevron1"/>
    <dgm:cxn modelId="{F23B204E-C037-D148-9C94-3F48B3BF0EA2}" type="presParOf" srcId="{0234BCE5-830B-B940-A50A-E7936D3F2B9A}" destId="{2FA297CA-0132-BF49-A691-3BBB3D749CA5}" srcOrd="7" destOrd="0" presId="urn:microsoft.com/office/officeart/2005/8/layout/chevron1"/>
    <dgm:cxn modelId="{62E4153C-9607-3147-AA59-62AB17FDB65C}" type="presParOf" srcId="{0234BCE5-830B-B940-A50A-E7936D3F2B9A}" destId="{AB76CB72-D762-154E-82E3-840F499FB49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3C937-3E47-2B48-A9F8-592A67878727}">
      <dsp:nvSpPr>
        <dsp:cNvPr id="0" name=""/>
        <dsp:cNvSpPr/>
      </dsp:nvSpPr>
      <dsp:spPr>
        <a:xfrm>
          <a:off x="2567" y="1718692"/>
          <a:ext cx="2284883" cy="91395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Find Tire Combinations</a:t>
          </a:r>
        </a:p>
      </dsp:txBody>
      <dsp:txXfrm>
        <a:off x="459544" y="1718692"/>
        <a:ext cx="1370930" cy="913953"/>
      </dsp:txXfrm>
    </dsp:sp>
    <dsp:sp modelId="{BA858FBA-B8D6-0943-8AD0-73F2C7568276}">
      <dsp:nvSpPr>
        <dsp:cNvPr id="0" name=""/>
        <dsp:cNvSpPr/>
      </dsp:nvSpPr>
      <dsp:spPr>
        <a:xfrm>
          <a:off x="2058962" y="1718692"/>
          <a:ext cx="2284883" cy="913953"/>
        </a:xfrm>
        <a:prstGeom prst="chevron">
          <a:avLst/>
        </a:prstGeom>
        <a:solidFill>
          <a:schemeClr val="accent2">
            <a:hueOff val="1802103"/>
            <a:satOff val="2750"/>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Optimize Stint Lengths</a:t>
          </a:r>
        </a:p>
      </dsp:txBody>
      <dsp:txXfrm>
        <a:off x="2515939" y="1718692"/>
        <a:ext cx="1370930" cy="913953"/>
      </dsp:txXfrm>
    </dsp:sp>
    <dsp:sp modelId="{802685D4-193B-EC4F-BC3B-9CB19F0CDBF3}">
      <dsp:nvSpPr>
        <dsp:cNvPr id="0" name=""/>
        <dsp:cNvSpPr/>
      </dsp:nvSpPr>
      <dsp:spPr>
        <a:xfrm>
          <a:off x="4115358" y="1718692"/>
          <a:ext cx="2284883" cy="913953"/>
        </a:xfrm>
        <a:prstGeom prst="chevron">
          <a:avLst/>
        </a:prstGeom>
        <a:solidFill>
          <a:schemeClr val="accent2">
            <a:hueOff val="3604206"/>
            <a:satOff val="55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Simulate Race Times</a:t>
          </a:r>
        </a:p>
      </dsp:txBody>
      <dsp:txXfrm>
        <a:off x="4572335" y="1718692"/>
        <a:ext cx="1370930" cy="913953"/>
      </dsp:txXfrm>
    </dsp:sp>
    <dsp:sp modelId="{1E981E50-B159-D147-A1A3-01BE4C5BADA5}">
      <dsp:nvSpPr>
        <dsp:cNvPr id="0" name=""/>
        <dsp:cNvSpPr/>
      </dsp:nvSpPr>
      <dsp:spPr>
        <a:xfrm>
          <a:off x="6171753" y="1718692"/>
          <a:ext cx="2284883" cy="913953"/>
        </a:xfrm>
        <a:prstGeom prst="chevron">
          <a:avLst/>
        </a:prstGeom>
        <a:solidFill>
          <a:schemeClr val="accent2">
            <a:hueOff val="5406309"/>
            <a:satOff val="8249"/>
            <a:lumOff val="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Sort Race Times</a:t>
          </a:r>
        </a:p>
      </dsp:txBody>
      <dsp:txXfrm>
        <a:off x="6628730" y="1718692"/>
        <a:ext cx="1370930" cy="913953"/>
      </dsp:txXfrm>
    </dsp:sp>
    <dsp:sp modelId="{AB76CB72-D762-154E-82E3-840F499FB49A}">
      <dsp:nvSpPr>
        <dsp:cNvPr id="0" name=""/>
        <dsp:cNvSpPr/>
      </dsp:nvSpPr>
      <dsp:spPr>
        <a:xfrm>
          <a:off x="8228148" y="1718692"/>
          <a:ext cx="2284883" cy="913953"/>
        </a:xfrm>
        <a:prstGeom prst="chevron">
          <a:avLst/>
        </a:prstGeom>
        <a:solidFill>
          <a:schemeClr val="accent2">
            <a:hueOff val="7208412"/>
            <a:satOff val="10999"/>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Determine Optimal Strategy</a:t>
          </a:r>
        </a:p>
      </dsp:txBody>
      <dsp:txXfrm>
        <a:off x="8685125" y="1718692"/>
        <a:ext cx="1370930" cy="913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9B0D6-A96F-7D4C-9BDE-CBB1CF26195D}" type="datetimeFigureOut">
              <a:rPr lang="en-US" smtClean="0"/>
              <a:t>3/11/23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985B5-E157-2749-A284-78D3E8D26FED}" type="slidenum">
              <a:rPr lang="en-US" smtClean="0"/>
              <a:t>‹#›</a:t>
            </a:fld>
            <a:endParaRPr lang="en-US"/>
          </a:p>
        </p:txBody>
      </p:sp>
    </p:spTree>
    <p:extLst>
      <p:ext uri="{BB962C8B-B14F-4D97-AF65-F5344CB8AC3E}">
        <p14:creationId xmlns:p14="http://schemas.microsoft.com/office/powerpoint/2010/main" val="197539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a:t>
            </a:fld>
            <a:endParaRPr lang="en-US"/>
          </a:p>
        </p:txBody>
      </p:sp>
    </p:spTree>
    <p:extLst>
      <p:ext uri="{BB962C8B-B14F-4D97-AF65-F5344CB8AC3E}">
        <p14:creationId xmlns:p14="http://schemas.microsoft.com/office/powerpoint/2010/main" val="1101277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minimize lap time, number of pit stops, and time loss from pit stop.</a:t>
            </a:r>
          </a:p>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19</a:t>
            </a:fld>
            <a:endParaRPr lang="en-US"/>
          </a:p>
        </p:txBody>
      </p:sp>
    </p:spTree>
    <p:extLst>
      <p:ext uri="{BB962C8B-B14F-4D97-AF65-F5344CB8AC3E}">
        <p14:creationId xmlns:p14="http://schemas.microsoft.com/office/powerpoint/2010/main" val="97209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Prepare lap times </a:t>
            </a:r>
            <a:r>
              <a:rPr lang="en-US" err="1"/>
              <a:t>dataframe</a:t>
            </a:r>
            <a:r>
              <a:rPr lang="en-US"/>
              <a:t> for all stints to compute LOWESS models for each tire compound.</a:t>
            </a:r>
          </a:p>
          <a:p>
            <a:endParaRPr lang="en-US"/>
          </a:p>
          <a:p>
            <a:r>
              <a:rPr lang="en-US"/>
              <a:t>1. First we remove the first lap and last lap because it is not representative as each car travel different distance from their grid position to complete the lap.</a:t>
            </a:r>
          </a:p>
          <a:p>
            <a:r>
              <a:rPr lang="en-US"/>
              <a:t>2. We consider each car is filled with 110 kilos of fuel at the start and finishes with 0 kilos at the end. For each kilo of fuel we assume a lap time loss of 0.03s.</a:t>
            </a:r>
          </a:p>
          <a:p>
            <a:r>
              <a:rPr lang="en-US"/>
              <a:t>3. To remove outliers such as safety car, virtual safety car, spins, driver errors we only consider laps with lap time within 107% of the fastest lap of the race.</a:t>
            </a:r>
          </a:p>
          <a:p>
            <a:r>
              <a:rPr lang="en-US"/>
              <a:t>4. To arrive at the lap times for each compound, we use LOWESS (Locally Weighted Scatterplot Smoothing) which gives us a nice model fit for scattered data points.</a:t>
            </a:r>
          </a:p>
          <a:p>
            <a:r>
              <a:rPr lang="en-US"/>
              <a:t>5. We use </a:t>
            </a:r>
            <a:r>
              <a:rPr lang="en-US" err="1"/>
              <a:t>Tyre</a:t>
            </a:r>
            <a:r>
              <a:rPr lang="en-US"/>
              <a:t> Life as x-axis instead of Lap Number to use all the data available across various stints. And for y-axis we use the Fuel corrected lap times.</a:t>
            </a:r>
          </a:p>
          <a:p>
            <a:endParaRPr lang="en-US"/>
          </a:p>
          <a:p>
            <a:r>
              <a:rPr lang="en-US"/>
              <a:t>There are still several factors that effect </a:t>
            </a:r>
            <a:r>
              <a:rPr lang="en-US" err="1"/>
              <a:t>tyre</a:t>
            </a:r>
            <a:r>
              <a:rPr lang="en-US"/>
              <a:t> performance but are difficult to account for such as driver errors, car performance, wind, traffic, DRS and so on, but still this is a decent approximation used by formula1 engineers because it works.</a:t>
            </a:r>
          </a:p>
          <a:p>
            <a:endParaRPr lang="en-US"/>
          </a:p>
          <a:p>
            <a:r>
              <a:rPr lang="en-US"/>
              <a:t>Source: https://</a:t>
            </a:r>
            <a:r>
              <a:rPr lang="en-US" err="1"/>
              <a:t>tracinginsights.substack.com</a:t>
            </a:r>
            <a:r>
              <a:rPr lang="en-US"/>
              <a:t>/p/</a:t>
            </a:r>
            <a:r>
              <a:rPr lang="en-US" err="1"/>
              <a:t>ferrari</a:t>
            </a:r>
            <a:r>
              <a:rPr lang="en-US"/>
              <a:t>-disaster-class-is-hard-compound</a:t>
            </a:r>
          </a:p>
          <a:p>
            <a:endParaRPr lang="en-US"/>
          </a:p>
          <a:p>
            <a:r>
              <a:rPr lang="en-US" err="1"/>
              <a:t>Beaume</a:t>
            </a:r>
            <a:r>
              <a:rPr lang="en-US"/>
              <a:t> assumes 0.06 sec/kg.</a:t>
            </a:r>
          </a:p>
        </p:txBody>
      </p:sp>
      <p:sp>
        <p:nvSpPr>
          <p:cNvPr id="4" name="Slide Number Placeholder 3"/>
          <p:cNvSpPr>
            <a:spLocks noGrp="1"/>
          </p:cNvSpPr>
          <p:nvPr>
            <p:ph type="sldNum" sz="quarter" idx="5"/>
          </p:nvPr>
        </p:nvSpPr>
        <p:spPr/>
        <p:txBody>
          <a:bodyPr/>
          <a:lstStyle/>
          <a:p>
            <a:fld id="{42E985B5-E157-2749-A284-78D3E8D26FED}" type="slidenum">
              <a:rPr lang="en-US" smtClean="0"/>
              <a:t>20</a:t>
            </a:fld>
            <a:endParaRPr lang="en-US"/>
          </a:p>
        </p:txBody>
      </p:sp>
    </p:spTree>
    <p:extLst>
      <p:ext uri="{BB962C8B-B14F-4D97-AF65-F5344CB8AC3E}">
        <p14:creationId xmlns:p14="http://schemas.microsoft.com/office/powerpoint/2010/main" val="132988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summing up t tire for each stint, which is dependent on the age and compound of the tire, and then we are summing up all the stints. Subject to the total length of the stints equaling the total length of the race. Stints must be positive integers and the index must be greater than or equal to 1 and less than  or equal to the total number of stints.</a:t>
            </a:r>
          </a:p>
        </p:txBody>
      </p:sp>
      <p:sp>
        <p:nvSpPr>
          <p:cNvPr id="4" name="Slide Number Placeholder 3"/>
          <p:cNvSpPr>
            <a:spLocks noGrp="1"/>
          </p:cNvSpPr>
          <p:nvPr>
            <p:ph type="sldNum" sz="quarter" idx="5"/>
          </p:nvPr>
        </p:nvSpPr>
        <p:spPr/>
        <p:txBody>
          <a:bodyPr/>
          <a:lstStyle/>
          <a:p>
            <a:fld id="{42E985B5-E157-2749-A284-78D3E8D26FED}" type="slidenum">
              <a:rPr lang="en-US" smtClean="0"/>
              <a:t>24</a:t>
            </a:fld>
            <a:endParaRPr lang="en-US"/>
          </a:p>
        </p:txBody>
      </p:sp>
    </p:spTree>
    <p:extLst>
      <p:ext uri="{BB962C8B-B14F-4D97-AF65-F5344CB8AC3E}">
        <p14:creationId xmlns:p14="http://schemas.microsoft.com/office/powerpoint/2010/main" val="152624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28</a:t>
            </a:fld>
            <a:endParaRPr lang="en-US"/>
          </a:p>
        </p:txBody>
      </p:sp>
    </p:spTree>
    <p:extLst>
      <p:ext uri="{BB962C8B-B14F-4D97-AF65-F5344CB8AC3E}">
        <p14:creationId xmlns:p14="http://schemas.microsoft.com/office/powerpoint/2010/main" val="187931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31</a:t>
            </a:fld>
            <a:endParaRPr lang="en-US"/>
          </a:p>
        </p:txBody>
      </p:sp>
    </p:spTree>
    <p:extLst>
      <p:ext uri="{BB962C8B-B14F-4D97-AF65-F5344CB8AC3E}">
        <p14:creationId xmlns:p14="http://schemas.microsoft.com/office/powerpoint/2010/main" val="345527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Bef>
                <a:spcPts val="3500"/>
              </a:spcBef>
              <a:buFont typeface="Arial" panose="020B0604020202020204" pitchFamily="34" charset="0"/>
              <a:buChar char="•"/>
            </a:pPr>
            <a:r>
              <a:rPr lang="en-US" sz="1200">
                <a:cs typeface="Calibri"/>
              </a:rPr>
              <a:t>Entering the 13th race of the 2022 F1 season Charles Leclerc of Ferrari trailed Max Verstappen of Red Bull Racing by 63 points in the standings</a:t>
            </a:r>
            <a:endParaRPr lang="en-US">
              <a:cs typeface="Calibri" panose="020F0502020204030204"/>
            </a:endParaRPr>
          </a:p>
          <a:p>
            <a:pPr indent="-228600">
              <a:spcBef>
                <a:spcPts val="3500"/>
              </a:spcBef>
              <a:buFont typeface="Arial" panose="020B0604020202020204" pitchFamily="34" charset="0"/>
              <a:buChar char="•"/>
            </a:pPr>
            <a:r>
              <a:rPr lang="en-US" sz="1200">
                <a:cs typeface="Calibri"/>
              </a:rPr>
              <a:t>A strong result from Leclerc was essential as he needed to start closing the gap on Verstappen</a:t>
            </a:r>
          </a:p>
          <a:p>
            <a:pPr indent="-228600">
              <a:spcBef>
                <a:spcPts val="3500"/>
              </a:spcBef>
              <a:buFont typeface="Arial" panose="020B0604020202020204" pitchFamily="34" charset="0"/>
              <a:buChar char="•"/>
            </a:pPr>
            <a:r>
              <a:rPr lang="en-US" sz="1200">
                <a:cs typeface="Calibri"/>
              </a:rPr>
              <a:t>The weekend started well, Leclerc qualified third and Verstappen was a distant tenth</a:t>
            </a:r>
          </a:p>
          <a:p>
            <a:pPr indent="-228600">
              <a:spcBef>
                <a:spcPts val="3500"/>
              </a:spcBef>
              <a:buFont typeface="Arial" panose="020B0604020202020204" pitchFamily="34" charset="0"/>
              <a:buChar char="•"/>
            </a:pPr>
            <a:r>
              <a:rPr lang="en-US" sz="1200">
                <a:cs typeface="Calibri"/>
              </a:rPr>
              <a:t>But by the end of the race Sunday, Verstappen stood atop the podium and Leclerc was sixth</a:t>
            </a:r>
          </a:p>
          <a:p>
            <a:pPr indent="-228600">
              <a:buFont typeface="Arial" panose="020B0604020202020204" pitchFamily="34" charset="0"/>
              <a:buChar char="•"/>
            </a:pPr>
            <a:endParaRPr lang="en-US" sz="1200">
              <a:cs typeface="Calibri"/>
            </a:endParaRPr>
          </a:p>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4</a:t>
            </a:fld>
            <a:endParaRPr lang="en-US"/>
          </a:p>
        </p:txBody>
      </p:sp>
    </p:spTree>
    <p:extLst>
      <p:ext uri="{BB962C8B-B14F-4D97-AF65-F5344CB8AC3E}">
        <p14:creationId xmlns:p14="http://schemas.microsoft.com/office/powerpoint/2010/main" val="102621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www.motorsportmagazine.com</a:t>
            </a:r>
            <a:r>
              <a:rPr lang="en-US"/>
              <a:t>/articles/single-seaters/f1/red-bull-and-mercedes-show-the-assertive-strategy-that-wins-titles-hungarian-gp-data-analysis/?v=79cba1185463</a:t>
            </a:r>
          </a:p>
        </p:txBody>
      </p:sp>
      <p:sp>
        <p:nvSpPr>
          <p:cNvPr id="4" name="Slide Number Placeholder 3"/>
          <p:cNvSpPr>
            <a:spLocks noGrp="1"/>
          </p:cNvSpPr>
          <p:nvPr>
            <p:ph type="sldNum" sz="quarter" idx="5"/>
          </p:nvPr>
        </p:nvSpPr>
        <p:spPr/>
        <p:txBody>
          <a:bodyPr/>
          <a:lstStyle/>
          <a:p>
            <a:fld id="{42E985B5-E157-2749-A284-78D3E8D26FED}" type="slidenum">
              <a:rPr lang="en-US" smtClean="0"/>
              <a:t>6</a:t>
            </a:fld>
            <a:endParaRPr lang="en-US"/>
          </a:p>
        </p:txBody>
      </p:sp>
    </p:spTree>
    <p:extLst>
      <p:ext uri="{BB962C8B-B14F-4D97-AF65-F5344CB8AC3E}">
        <p14:creationId xmlns:p14="http://schemas.microsoft.com/office/powerpoint/2010/main" val="111560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Disaster is a “relative term.” F1 is an affluent and precise sport. Teams spend hundreds of millions of dollars each season just so that a car can go around the track hundredth of a second faster, so mistakes are measured in seconds.</a:t>
            </a:r>
          </a:p>
        </p:txBody>
      </p:sp>
      <p:sp>
        <p:nvSpPr>
          <p:cNvPr id="4" name="Slide Number Placeholder 3"/>
          <p:cNvSpPr>
            <a:spLocks noGrp="1"/>
          </p:cNvSpPr>
          <p:nvPr>
            <p:ph type="sldNum" sz="quarter" idx="5"/>
          </p:nvPr>
        </p:nvSpPr>
        <p:spPr/>
        <p:txBody>
          <a:bodyPr/>
          <a:lstStyle/>
          <a:p>
            <a:fld id="{42E985B5-E157-2749-A284-78D3E8D26FED}" type="slidenum">
              <a:rPr lang="en-US" smtClean="0"/>
              <a:t>9</a:t>
            </a:fld>
            <a:endParaRPr lang="en-US"/>
          </a:p>
        </p:txBody>
      </p:sp>
    </p:spTree>
    <p:extLst>
      <p:ext uri="{BB962C8B-B14F-4D97-AF65-F5344CB8AC3E}">
        <p14:creationId xmlns:p14="http://schemas.microsoft.com/office/powerpoint/2010/main" val="342727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Takeaways:</a:t>
            </a:r>
            <a:endParaRPr lang="en-US" sz="2400" u="sng">
              <a:latin typeface="Calibri Light"/>
              <a:ea typeface="+mn-lt"/>
              <a:cs typeface="+mn-lt"/>
            </a:endParaRPr>
          </a:p>
          <a:p>
            <a:pPr marL="514350" indent="-514350">
              <a:buAutoNum type="arabicPeriod"/>
            </a:pPr>
            <a:r>
              <a:rPr lang="en-US" sz="1200">
                <a:latin typeface="Calibri Light"/>
                <a:ea typeface="+mn-lt"/>
                <a:cs typeface="+mn-lt"/>
              </a:rPr>
              <a:t>Drivers must make at least one pit stop during each race</a:t>
            </a:r>
          </a:p>
          <a:p>
            <a:pPr marL="514350" indent="-514350">
              <a:buAutoNum type="arabicPeriod"/>
            </a:pPr>
            <a:r>
              <a:rPr lang="en-US" sz="1200">
                <a:latin typeface="Calibri Light"/>
                <a:ea typeface="+mn-lt"/>
                <a:cs typeface="+mn-lt"/>
              </a:rPr>
              <a:t>Drivers must use at least two of the three tire compounds </a:t>
            </a:r>
          </a:p>
          <a:p>
            <a:pPr marL="514350" indent="-514350">
              <a:buAutoNum type="arabicPeriod"/>
            </a:pPr>
            <a:r>
              <a:rPr lang="en-US" sz="1200">
                <a:latin typeface="Calibri Light"/>
                <a:ea typeface="+mn-lt"/>
                <a:cs typeface="+mn-lt"/>
              </a:rPr>
              <a:t>Pit stops can occur during any lap and there is no limit on the length of the number of laps between stops. The number of laps between stops is referred to as a stint</a:t>
            </a:r>
            <a:endParaRPr lang="en-US" sz="1200">
              <a:latin typeface="Calibri Light"/>
              <a:cs typeface="Calibri" panose="020F0502020204030204"/>
            </a:endParaRPr>
          </a:p>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10</a:t>
            </a:fld>
            <a:endParaRPr lang="en-US"/>
          </a:p>
        </p:txBody>
      </p:sp>
    </p:spTree>
    <p:extLst>
      <p:ext uri="{BB962C8B-B14F-4D97-AF65-F5344CB8AC3E}">
        <p14:creationId xmlns:p14="http://schemas.microsoft.com/office/powerpoint/2010/main" val="358886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press.pirelli.com</a:t>
            </a:r>
            <a:r>
              <a:rPr lang="en-US"/>
              <a:t>/2022-hungarian-grand-prix---</a:t>
            </a:r>
            <a:r>
              <a:rPr lang="en-US" err="1"/>
              <a:t>sunday</a:t>
            </a:r>
            <a:r>
              <a:rPr lang="en-US"/>
              <a:t>/</a:t>
            </a:r>
          </a:p>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12</a:t>
            </a:fld>
            <a:endParaRPr lang="en-US"/>
          </a:p>
        </p:txBody>
      </p:sp>
    </p:spTree>
    <p:extLst>
      <p:ext uri="{BB962C8B-B14F-4D97-AF65-F5344CB8AC3E}">
        <p14:creationId xmlns:p14="http://schemas.microsoft.com/office/powerpoint/2010/main" val="404368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press.pirelli.com</a:t>
            </a:r>
            <a:r>
              <a:rPr lang="en-US"/>
              <a:t>/2022-hungarian-grand-prix---</a:t>
            </a:r>
            <a:r>
              <a:rPr lang="en-US" err="1"/>
              <a:t>sunday</a:t>
            </a:r>
            <a:r>
              <a:rPr lang="en-US"/>
              <a:t>/</a:t>
            </a:r>
          </a:p>
          <a:p>
            <a:endParaRPr lang="en-US"/>
          </a:p>
          <a:p>
            <a:r>
              <a:rPr lang="en-US"/>
              <a:t>We see teams take different strategies that Pirelli recommended</a:t>
            </a:r>
          </a:p>
          <a:p>
            <a:r>
              <a:rPr lang="en-US"/>
              <a:t>And then we see Leclerc, who took none of these.</a:t>
            </a:r>
          </a:p>
          <a:p>
            <a:r>
              <a:rPr lang="en-US"/>
              <a:t>Let’s find out why and what it takes to be a strategy engineer</a:t>
            </a:r>
          </a:p>
        </p:txBody>
      </p:sp>
      <p:sp>
        <p:nvSpPr>
          <p:cNvPr id="4" name="Slide Number Placeholder 3"/>
          <p:cNvSpPr>
            <a:spLocks noGrp="1"/>
          </p:cNvSpPr>
          <p:nvPr>
            <p:ph type="sldNum" sz="quarter" idx="5"/>
          </p:nvPr>
        </p:nvSpPr>
        <p:spPr/>
        <p:txBody>
          <a:bodyPr/>
          <a:lstStyle/>
          <a:p>
            <a:fld id="{42E985B5-E157-2749-A284-78D3E8D26FED}" type="slidenum">
              <a:rPr lang="en-US" smtClean="0"/>
              <a:t>13</a:t>
            </a:fld>
            <a:endParaRPr lang="en-US"/>
          </a:p>
        </p:txBody>
      </p:sp>
    </p:spTree>
    <p:extLst>
      <p:ext uri="{BB962C8B-B14F-4D97-AF65-F5344CB8AC3E}">
        <p14:creationId xmlns:p14="http://schemas.microsoft.com/office/powerpoint/2010/main" val="83155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16</a:t>
            </a:fld>
            <a:endParaRPr lang="en-US"/>
          </a:p>
        </p:txBody>
      </p:sp>
    </p:spTree>
    <p:extLst>
      <p:ext uri="{BB962C8B-B14F-4D97-AF65-F5344CB8AC3E}">
        <p14:creationId xmlns:p14="http://schemas.microsoft.com/office/powerpoint/2010/main" val="64732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17</a:t>
            </a:fld>
            <a:endParaRPr lang="en-US"/>
          </a:p>
        </p:txBody>
      </p:sp>
    </p:spTree>
    <p:extLst>
      <p:ext uri="{BB962C8B-B14F-4D97-AF65-F5344CB8AC3E}">
        <p14:creationId xmlns:p14="http://schemas.microsoft.com/office/powerpoint/2010/main" val="37688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5A541C-54C8-0E48-943D-3E09EB62B019}" type="datetime1">
              <a:rPr lang="en-US" smtClean="0"/>
              <a:t>3/11/23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84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13D96-8A4E-F845-8A71-DFE794EBF69C}" type="datetime1">
              <a:rPr lang="en-US" smtClean="0"/>
              <a:t>3/11/23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8767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803604-987E-5846-96F4-F7F2EA4E4EB5}" type="datetime1">
              <a:rPr lang="en-US" smtClean="0"/>
              <a:t>3/11/23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820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B6762E-A998-0E45-95A5-788062661344}" type="datetime1">
              <a:rPr lang="en-US" smtClean="0"/>
              <a:t>3/11/23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2285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8CF6A4-88CE-2E43-9624-747EFEEBAC0D}" type="datetime1">
              <a:rPr lang="en-US" smtClean="0"/>
              <a:t>3/11/23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27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DC4FB7-01D9-344F-9AB1-EFC159B7D37F}" type="datetime1">
              <a:rPr lang="en-US" smtClean="0"/>
              <a:t>3/11/23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82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E5F1A7-96F0-BC44-B7F6-43351040F914}" type="datetime1">
              <a:rPr lang="en-US" smtClean="0"/>
              <a:t>3/11/23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650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936245-E6C2-8B48-98D5-2792037A382D}" type="datetime1">
              <a:rPr lang="en-US" smtClean="0"/>
              <a:t>3/11/23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519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1558C-98AF-4749-9EB6-4DF9F221EC79}" type="datetime1">
              <a:rPr lang="en-US" smtClean="0"/>
              <a:t>3/11/23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514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926DB-93AD-E946-BF4C-7FB38F83B46A}" type="datetime1">
              <a:rPr lang="en-US" smtClean="0"/>
              <a:t>3/11/23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990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AE55E-F758-7F49-8B3F-73C8F20B48A9}" type="datetime1">
              <a:rPr lang="en-US" smtClean="0"/>
              <a:t>3/11/23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9680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6AEC9-8EF2-E843-83A0-BE6A52190537}" type="datetime1">
              <a:rPr lang="en-US" smtClean="0"/>
              <a:t>3/11/23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63365710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https://www.formula1.com/content/dam/fom-website/Upgrade/PortugalManualUploads/Sunday/Cumulative-Tyre-Curves.jpg.transform/9col/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https://www.formula1.com/content/dam/fom-website/Upgrade/PortugalManualUploads/Sunday/Cumulative-Tyre-Curves.jpg.transform/9col/image.jpg" TargetMode="Externa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18/10/relationships/comments" Target="../comments/modernComment_132_397867EC.xml"/><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microsoft.com/office/2018/10/relationships/comments" Target="../comments/modernComment_123_22F7DD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hyperlink" Target="https://github.com/TUMFTM/race-simulation" TargetMode="External"/><Relationship Id="rId3" Type="http://schemas.openxmlformats.org/officeDocument/2006/relationships/hyperlink" Target="https://www.mdpi.com/2076-3417/10/12/4229" TargetMode="External"/><Relationship Id="rId7" Type="http://schemas.openxmlformats.org/officeDocument/2006/relationships/hyperlink" Target="https://www.formula1.com/en/latest/article.strategy-guide-what-are-the-possible-race-strategies-for-the-portuguese.QD1Mt2DmtE3A4las99xyZ.html" TargetMode="External"/><Relationship Id="rId2" Type="http://schemas.openxmlformats.org/officeDocument/2006/relationships/hyperlink" Target="http://www.cbeaume.com/download/MATH3001_Formula1.pdf" TargetMode="External"/><Relationship Id="rId1" Type="http://schemas.openxmlformats.org/officeDocument/2006/relationships/slideLayout" Target="../slideLayouts/slideLayout2.xml"/><Relationship Id="rId6" Type="http://schemas.openxmlformats.org/officeDocument/2006/relationships/hyperlink" Target="https://www.nytimes.com/2022/10/06/sports/autoracing/f1-tires-racing.html" TargetMode="External"/><Relationship Id="rId5" Type="http://schemas.openxmlformats.org/officeDocument/2006/relationships/hyperlink" Target="https://www.fia.com/events/fia-formula-one-world-championship/season-2022/saudi-arabian-grand-prix/eventtiming" TargetMode="External"/><Relationship Id="rId10" Type="http://schemas.openxmlformats.org/officeDocument/2006/relationships/hyperlink" Target="https://doi.org/10.3390/app10217805" TargetMode="External"/><Relationship Id="rId4" Type="http://schemas.openxmlformats.org/officeDocument/2006/relationships/hyperlink" Target="https://www.liebertpub.com/doi/10.1089/big.2014.0018" TargetMode="External"/><Relationship Id="rId9" Type="http://schemas.openxmlformats.org/officeDocument/2006/relationships/hyperlink" Target="https://tracinginsights.substack.com/p/ferrari-disaster-class-is-hard-compound"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6B1A-C42F-4873-56E3-0476B756405A}"/>
              </a:ext>
            </a:extLst>
          </p:cNvPr>
          <p:cNvSpPr>
            <a:spLocks noGrp="1"/>
          </p:cNvSpPr>
          <p:nvPr>
            <p:ph type="ctrTitle"/>
          </p:nvPr>
        </p:nvSpPr>
        <p:spPr>
          <a:xfrm>
            <a:off x="359740" y="1174914"/>
            <a:ext cx="3958166" cy="2389583"/>
          </a:xfrm>
        </p:spPr>
        <p:txBody>
          <a:bodyPr anchor="b">
            <a:normAutofit/>
          </a:bodyPr>
          <a:lstStyle/>
          <a:p>
            <a:pPr algn="l"/>
            <a:r>
              <a:rPr lang="en-US" sz="4800">
                <a:cs typeface="Calibri Light"/>
              </a:rPr>
              <a:t>Formula 1 Race Strategy Optimization</a:t>
            </a:r>
            <a:endParaRPr lang="en-US" sz="4800"/>
          </a:p>
        </p:txBody>
      </p:sp>
      <p:sp>
        <p:nvSpPr>
          <p:cNvPr id="3" name="Subtitle 2">
            <a:extLst>
              <a:ext uri="{FF2B5EF4-FFF2-40B4-BE49-F238E27FC236}">
                <a16:creationId xmlns:a16="http://schemas.microsoft.com/office/drawing/2014/main" id="{66B7AB2A-2E38-7939-C008-CBA08AF7D181}"/>
              </a:ext>
            </a:extLst>
          </p:cNvPr>
          <p:cNvSpPr>
            <a:spLocks noGrp="1"/>
          </p:cNvSpPr>
          <p:nvPr>
            <p:ph type="subTitle" idx="1"/>
          </p:nvPr>
        </p:nvSpPr>
        <p:spPr>
          <a:xfrm>
            <a:off x="359739" y="4005818"/>
            <a:ext cx="4023359" cy="2389583"/>
          </a:xfrm>
        </p:spPr>
        <p:txBody>
          <a:bodyPr vert="horz" lIns="91440" tIns="45720" rIns="91440" bIns="45720" rtlCol="0">
            <a:normAutofit lnSpcReduction="10000"/>
          </a:bodyPr>
          <a:lstStyle/>
          <a:p>
            <a:pPr algn="l"/>
            <a:r>
              <a:rPr lang="en-US" sz="3200" b="1" i="1">
                <a:cs typeface="Calibri"/>
              </a:rPr>
              <a:t>Understanding the “Ferrari Disaster”</a:t>
            </a:r>
          </a:p>
          <a:p>
            <a:pPr algn="l"/>
            <a:endParaRPr lang="en-US" sz="1900">
              <a:cs typeface="Calibri"/>
            </a:endParaRPr>
          </a:p>
          <a:p>
            <a:pPr algn="l"/>
            <a:r>
              <a:rPr lang="en-US" sz="1900" b="1">
                <a:cs typeface="Calibri"/>
              </a:rPr>
              <a:t>MSCA 32013 – Optimization and Simulation Methods for Analytics</a:t>
            </a:r>
          </a:p>
          <a:p>
            <a:pPr algn="l"/>
            <a:r>
              <a:rPr lang="en-US" sz="1900">
                <a:cs typeface="Calibri"/>
              </a:rPr>
              <a:t>Ben </a:t>
            </a:r>
            <a:r>
              <a:rPr lang="en-US" sz="1900" err="1">
                <a:cs typeface="Calibri"/>
              </a:rPr>
              <a:t>Ossyra</a:t>
            </a:r>
            <a:r>
              <a:rPr lang="en-US" sz="1900">
                <a:cs typeface="Calibri"/>
              </a:rPr>
              <a:t>, Peter </a:t>
            </a:r>
            <a:r>
              <a:rPr lang="en-US" sz="1900" err="1">
                <a:cs typeface="Calibri"/>
              </a:rPr>
              <a:t>Pezon</a:t>
            </a:r>
            <a:r>
              <a:rPr lang="en-US" sz="1900">
                <a:cs typeface="Calibri"/>
              </a:rPr>
              <a:t>, Yawen Zhang</a:t>
            </a:r>
          </a:p>
        </p:txBody>
      </p:sp>
      <p:pic>
        <p:nvPicPr>
          <p:cNvPr id="4" name="Picture 4" descr="A red race car on a track&#10;&#10;Description automatically generated">
            <a:extLst>
              <a:ext uri="{FF2B5EF4-FFF2-40B4-BE49-F238E27FC236}">
                <a16:creationId xmlns:a16="http://schemas.microsoft.com/office/drawing/2014/main" id="{D8A07326-62EB-54F7-2CB9-ACA42F929018}"/>
              </a:ext>
            </a:extLst>
          </p:cNvPr>
          <p:cNvPicPr>
            <a:picLocks noChangeAspect="1"/>
          </p:cNvPicPr>
          <p:nvPr/>
        </p:nvPicPr>
        <p:blipFill rotWithShape="1">
          <a:blip r:embed="rId3"/>
          <a:srcRect l="2284" r="37648"/>
          <a:stretch/>
        </p:blipFill>
        <p:spPr>
          <a:xfrm>
            <a:off x="4868487" y="10"/>
            <a:ext cx="7323513" cy="6857990"/>
          </a:xfrm>
          <a:prstGeom prst="rect">
            <a:avLst/>
          </a:prstGeom>
        </p:spPr>
      </p:pic>
    </p:spTree>
    <p:extLst>
      <p:ext uri="{BB962C8B-B14F-4D97-AF65-F5344CB8AC3E}">
        <p14:creationId xmlns:p14="http://schemas.microsoft.com/office/powerpoint/2010/main" val="125903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a:xfrm>
            <a:off x="838200" y="681151"/>
            <a:ext cx="10515600" cy="1325563"/>
          </a:xfrm>
        </p:spPr>
        <p:txBody>
          <a:bodyPr>
            <a:normAutofit/>
          </a:bodyPr>
          <a:lstStyle/>
          <a:p>
            <a:r>
              <a:rPr lang="en-US"/>
              <a:t>Drivers are given a set of tires</a:t>
            </a:r>
            <a:br>
              <a:rPr lang="en-US"/>
            </a:br>
            <a:r>
              <a:rPr lang="en-US"/>
              <a:t>each race weekend</a:t>
            </a:r>
          </a:p>
        </p:txBody>
      </p:sp>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10</a:t>
            </a:fld>
            <a:endParaRPr lang="en-US"/>
          </a:p>
        </p:txBody>
      </p:sp>
      <p:sp>
        <p:nvSpPr>
          <p:cNvPr id="10" name="TextBox 9">
            <a:extLst>
              <a:ext uri="{FF2B5EF4-FFF2-40B4-BE49-F238E27FC236}">
                <a16:creationId xmlns:a16="http://schemas.microsoft.com/office/drawing/2014/main" id="{A2B30870-B89B-A26B-F9D4-08EBB59C0D5E}"/>
              </a:ext>
            </a:extLst>
          </p:cNvPr>
          <p:cNvSpPr txBox="1"/>
          <p:nvPr/>
        </p:nvSpPr>
        <p:spPr>
          <a:xfrm>
            <a:off x="838200" y="2393477"/>
            <a:ext cx="10413357" cy="1723549"/>
          </a:xfrm>
          <a:prstGeom prst="rect">
            <a:avLst/>
          </a:prstGeom>
          <a:noFill/>
        </p:spPr>
        <p:txBody>
          <a:bodyPr wrap="square">
            <a:spAutoFit/>
          </a:bodyPr>
          <a:lstStyle/>
          <a:p>
            <a:pPr marL="285750" indent="-285750">
              <a:buFont typeface="Arial" panose="020B0604020202020204" pitchFamily="34" charset="0"/>
              <a:buChar char="•"/>
            </a:pPr>
            <a:r>
              <a:rPr lang="en-US" sz="2200" b="0" i="0">
                <a:solidFill>
                  <a:schemeClr val="tx2"/>
                </a:solidFill>
                <a:effectLst/>
              </a:rPr>
              <a:t>Pirelli “nominates” a set of compounds for the weekend as hard, medium, and soft.</a:t>
            </a:r>
          </a:p>
          <a:p>
            <a:pPr marL="285750" indent="-285750">
              <a:buFont typeface="Arial" panose="020B0604020202020204" pitchFamily="34" charset="0"/>
              <a:buChar char="•"/>
            </a:pPr>
            <a:r>
              <a:rPr lang="en-US" sz="2200" b="0" i="0">
                <a:solidFill>
                  <a:schemeClr val="tx2"/>
                </a:solidFill>
                <a:effectLst/>
              </a:rPr>
              <a:t>One set of the soft tires is set aside for Q3.</a:t>
            </a:r>
          </a:p>
          <a:p>
            <a:pPr marL="285750" indent="-285750">
              <a:buFont typeface="Arial" panose="020B0604020202020204" pitchFamily="34" charset="0"/>
              <a:buChar char="•"/>
            </a:pPr>
            <a:r>
              <a:rPr lang="en-US" sz="2200">
                <a:solidFill>
                  <a:schemeClr val="tx2"/>
                </a:solidFill>
              </a:rPr>
              <a:t>Two</a:t>
            </a:r>
            <a:r>
              <a:rPr lang="en-US" sz="2200" b="0" i="0">
                <a:solidFill>
                  <a:schemeClr val="tx2"/>
                </a:solidFill>
                <a:effectLst/>
              </a:rPr>
              <a:t> sets of medium and hard tires are kept for the race. </a:t>
            </a:r>
          </a:p>
          <a:p>
            <a:pPr marL="285750" indent="-285750">
              <a:buFont typeface="Arial" panose="020B0604020202020204" pitchFamily="34" charset="0"/>
              <a:buChar char="•"/>
            </a:pPr>
            <a:r>
              <a:rPr lang="en-US" sz="2200" b="0" i="0">
                <a:solidFill>
                  <a:schemeClr val="tx2"/>
                </a:solidFill>
                <a:effectLst/>
              </a:rPr>
              <a:t>Cars must race on any 2 dry compounds.</a:t>
            </a:r>
          </a:p>
          <a:p>
            <a:endParaRPr lang="en-US">
              <a:solidFill>
                <a:schemeClr val="tx2"/>
              </a:solidFill>
            </a:endParaRPr>
          </a:p>
        </p:txBody>
      </p:sp>
      <p:graphicFrame>
        <p:nvGraphicFramePr>
          <p:cNvPr id="7" name="Table 7">
            <a:extLst>
              <a:ext uri="{FF2B5EF4-FFF2-40B4-BE49-F238E27FC236}">
                <a16:creationId xmlns:a16="http://schemas.microsoft.com/office/drawing/2014/main" id="{756231B8-C23F-3C25-2761-F6F86E6E1DDE}"/>
              </a:ext>
            </a:extLst>
          </p:cNvPr>
          <p:cNvGraphicFramePr>
            <a:graphicFrameLocks noGrp="1"/>
          </p:cNvGraphicFramePr>
          <p:nvPr>
            <p:extLst>
              <p:ext uri="{D42A27DB-BD31-4B8C-83A1-F6EECF244321}">
                <p14:modId xmlns:p14="http://schemas.microsoft.com/office/powerpoint/2010/main" val="3661861803"/>
              </p:ext>
            </p:extLst>
          </p:nvPr>
        </p:nvGraphicFramePr>
        <p:xfrm>
          <a:off x="2045048" y="4246038"/>
          <a:ext cx="7999660" cy="1483360"/>
        </p:xfrm>
        <a:graphic>
          <a:graphicData uri="http://schemas.openxmlformats.org/drawingml/2006/table">
            <a:tbl>
              <a:tblPr firstRow="1" bandRow="1">
                <a:tableStyleId>{5202B0CA-FC54-4496-8BCA-5EF66A818D29}</a:tableStyleId>
              </a:tblPr>
              <a:tblGrid>
                <a:gridCol w="1012142">
                  <a:extLst>
                    <a:ext uri="{9D8B030D-6E8A-4147-A177-3AD203B41FA5}">
                      <a16:colId xmlns:a16="http://schemas.microsoft.com/office/drawing/2014/main" val="3053625265"/>
                    </a:ext>
                  </a:extLst>
                </a:gridCol>
                <a:gridCol w="1331088">
                  <a:extLst>
                    <a:ext uri="{9D8B030D-6E8A-4147-A177-3AD203B41FA5}">
                      <a16:colId xmlns:a16="http://schemas.microsoft.com/office/drawing/2014/main" val="281784474"/>
                    </a:ext>
                  </a:extLst>
                </a:gridCol>
                <a:gridCol w="717631">
                  <a:extLst>
                    <a:ext uri="{9D8B030D-6E8A-4147-A177-3AD203B41FA5}">
                      <a16:colId xmlns:a16="http://schemas.microsoft.com/office/drawing/2014/main" val="3101095823"/>
                    </a:ext>
                  </a:extLst>
                </a:gridCol>
                <a:gridCol w="4938799">
                  <a:extLst>
                    <a:ext uri="{9D8B030D-6E8A-4147-A177-3AD203B41FA5}">
                      <a16:colId xmlns:a16="http://schemas.microsoft.com/office/drawing/2014/main" val="2596106352"/>
                    </a:ext>
                  </a:extLst>
                </a:gridCol>
              </a:tblGrid>
              <a:tr h="370840">
                <a:tc>
                  <a:txBody>
                    <a:bodyPr/>
                    <a:lstStyle/>
                    <a:p>
                      <a:r>
                        <a:rPr lang="en-US"/>
                        <a:t>Tire</a:t>
                      </a:r>
                    </a:p>
                  </a:txBody>
                  <a:tcPr/>
                </a:tc>
                <a:tc>
                  <a:txBody>
                    <a:bodyPr/>
                    <a:lstStyle/>
                    <a:p>
                      <a:r>
                        <a:rPr lang="en-US"/>
                        <a:t>Compound</a:t>
                      </a:r>
                    </a:p>
                  </a:txBody>
                  <a:tcPr/>
                </a:tc>
                <a:tc>
                  <a:txBody>
                    <a:bodyPr/>
                    <a:lstStyle/>
                    <a:p>
                      <a:r>
                        <a:rPr lang="en-US"/>
                        <a:t>Sets</a:t>
                      </a:r>
                    </a:p>
                  </a:txBody>
                  <a:tcPr/>
                </a:tc>
                <a:tc>
                  <a:txBody>
                    <a:bodyPr/>
                    <a:lstStyle/>
                    <a:p>
                      <a:r>
                        <a:rPr lang="en-US"/>
                        <a:t>Notes</a:t>
                      </a:r>
                    </a:p>
                  </a:txBody>
                  <a:tcPr/>
                </a:tc>
                <a:extLst>
                  <a:ext uri="{0D108BD9-81ED-4DB2-BD59-A6C34878D82A}">
                    <a16:rowId xmlns:a16="http://schemas.microsoft.com/office/drawing/2014/main" val="3799513039"/>
                  </a:ext>
                </a:extLst>
              </a:tr>
              <a:tr h="370840">
                <a:tc>
                  <a:txBody>
                    <a:bodyPr/>
                    <a:lstStyle/>
                    <a:p>
                      <a:r>
                        <a:rPr lang="en-US" b="1">
                          <a:solidFill>
                            <a:srgbClr val="C00000"/>
                          </a:solidFill>
                        </a:rPr>
                        <a:t>Soft</a:t>
                      </a:r>
                      <a:endParaRPr lang="en-US" b="1"/>
                    </a:p>
                  </a:txBody>
                  <a:tcPr/>
                </a:tc>
                <a:tc>
                  <a:txBody>
                    <a:bodyPr/>
                    <a:lstStyle/>
                    <a:p>
                      <a:r>
                        <a:rPr lang="en-US" b="1">
                          <a:solidFill>
                            <a:srgbClr val="C00000"/>
                          </a:solidFill>
                        </a:rPr>
                        <a:t>C4</a:t>
                      </a:r>
                    </a:p>
                  </a:txBody>
                  <a:tcPr/>
                </a:tc>
                <a:tc>
                  <a:txBody>
                    <a:bodyPr/>
                    <a:lstStyle/>
                    <a:p>
                      <a:r>
                        <a:rPr lang="en-US">
                          <a:solidFill>
                            <a:schemeClr val="bg1"/>
                          </a:solidFill>
                        </a:rPr>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Soft tires are the fastest but wear out quite quickly. </a:t>
                      </a:r>
                    </a:p>
                  </a:txBody>
                  <a:tcPr/>
                </a:tc>
                <a:extLst>
                  <a:ext uri="{0D108BD9-81ED-4DB2-BD59-A6C34878D82A}">
                    <a16:rowId xmlns:a16="http://schemas.microsoft.com/office/drawing/2014/main" val="2827162386"/>
                  </a:ext>
                </a:extLst>
              </a:tr>
              <a:tr h="370840">
                <a:tc>
                  <a:txBody>
                    <a:bodyPr/>
                    <a:lstStyle/>
                    <a:p>
                      <a:r>
                        <a:rPr lang="en-US" b="1">
                          <a:solidFill>
                            <a:srgbClr val="FFC000"/>
                          </a:solidFill>
                        </a:rPr>
                        <a:t>Medium</a:t>
                      </a:r>
                    </a:p>
                  </a:txBody>
                  <a:tcPr/>
                </a:tc>
                <a:tc>
                  <a:txBody>
                    <a:bodyPr/>
                    <a:lstStyle/>
                    <a:p>
                      <a:r>
                        <a:rPr lang="en-US" b="1">
                          <a:solidFill>
                            <a:srgbClr val="FFC000"/>
                          </a:solidFill>
                        </a:rPr>
                        <a:t>C3</a:t>
                      </a:r>
                    </a:p>
                  </a:txBody>
                  <a:tcPr/>
                </a:tc>
                <a:tc>
                  <a:txBody>
                    <a:bodyPr/>
                    <a:lstStyle/>
                    <a:p>
                      <a:r>
                        <a:rPr lang="en-US">
                          <a:solidFill>
                            <a:schemeClr val="bg1"/>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Medium tires falls somewhere in between.</a:t>
                      </a:r>
                    </a:p>
                  </a:txBody>
                  <a:tcPr/>
                </a:tc>
                <a:extLst>
                  <a:ext uri="{0D108BD9-81ED-4DB2-BD59-A6C34878D82A}">
                    <a16:rowId xmlns:a16="http://schemas.microsoft.com/office/drawing/2014/main" val="1880416829"/>
                  </a:ext>
                </a:extLst>
              </a:tr>
              <a:tr h="370840">
                <a:tc>
                  <a:txBody>
                    <a:bodyPr/>
                    <a:lstStyle/>
                    <a:p>
                      <a:r>
                        <a:rPr lang="en-US" b="1">
                          <a:solidFill>
                            <a:schemeClr val="tx1">
                              <a:lumMod val="50000"/>
                            </a:schemeClr>
                          </a:solidFill>
                        </a:rPr>
                        <a:t>Hard</a:t>
                      </a:r>
                    </a:p>
                  </a:txBody>
                  <a:tcPr/>
                </a:tc>
                <a:tc>
                  <a:txBody>
                    <a:bodyPr/>
                    <a:lstStyle/>
                    <a:p>
                      <a:r>
                        <a:rPr lang="en-US" b="1">
                          <a:solidFill>
                            <a:schemeClr val="tx1">
                              <a:lumMod val="50000"/>
                            </a:schemeClr>
                          </a:solidFill>
                        </a:rPr>
                        <a:t>C2</a:t>
                      </a:r>
                    </a:p>
                  </a:txBody>
                  <a:tcPr/>
                </a:tc>
                <a:tc>
                  <a:txBody>
                    <a:bodyPr/>
                    <a:lstStyle/>
                    <a:p>
                      <a:r>
                        <a:rPr lang="en-US">
                          <a:solidFill>
                            <a:schemeClr val="bg1"/>
                          </a:solidFill>
                        </a:rPr>
                        <a:t>2</a:t>
                      </a:r>
                    </a:p>
                  </a:txBody>
                  <a:tcPr/>
                </a:tc>
                <a:tc>
                  <a:txBody>
                    <a:bodyPr/>
                    <a:lstStyle/>
                    <a:p>
                      <a:r>
                        <a:rPr lang="en-US" sz="1800"/>
                        <a:t>Hard tires are slower but wear slowly. </a:t>
                      </a:r>
                      <a:endParaRPr lang="en-US"/>
                    </a:p>
                  </a:txBody>
                  <a:tcPr/>
                </a:tc>
                <a:extLst>
                  <a:ext uri="{0D108BD9-81ED-4DB2-BD59-A6C34878D82A}">
                    <a16:rowId xmlns:a16="http://schemas.microsoft.com/office/drawing/2014/main" val="3663797051"/>
                  </a:ext>
                </a:extLst>
              </a:tr>
            </a:tbl>
          </a:graphicData>
        </a:graphic>
      </p:graphicFrame>
    </p:spTree>
    <p:extLst>
      <p:ext uri="{BB962C8B-B14F-4D97-AF65-F5344CB8AC3E}">
        <p14:creationId xmlns:p14="http://schemas.microsoft.com/office/powerpoint/2010/main" val="1937424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585C-ADF8-3866-774F-6E7112DF4DD5}"/>
              </a:ext>
            </a:extLst>
          </p:cNvPr>
          <p:cNvSpPr>
            <a:spLocks noGrp="1"/>
          </p:cNvSpPr>
          <p:nvPr>
            <p:ph type="title"/>
          </p:nvPr>
        </p:nvSpPr>
        <p:spPr/>
        <p:txBody>
          <a:bodyPr/>
          <a:lstStyle/>
          <a:p>
            <a:r>
              <a:rPr lang="en-US"/>
              <a:t>Long run performance of each compound…</a:t>
            </a:r>
          </a:p>
        </p:txBody>
      </p:sp>
      <p:sp>
        <p:nvSpPr>
          <p:cNvPr id="4" name="Slide Number Placeholder 3">
            <a:extLst>
              <a:ext uri="{FF2B5EF4-FFF2-40B4-BE49-F238E27FC236}">
                <a16:creationId xmlns:a16="http://schemas.microsoft.com/office/drawing/2014/main" id="{306264D6-9E5E-89F9-E2ED-056002F10043}"/>
              </a:ext>
            </a:extLst>
          </p:cNvPr>
          <p:cNvSpPr>
            <a:spLocks noGrp="1"/>
          </p:cNvSpPr>
          <p:nvPr>
            <p:ph type="sldNum" sz="quarter" idx="12"/>
          </p:nvPr>
        </p:nvSpPr>
        <p:spPr/>
        <p:txBody>
          <a:bodyPr/>
          <a:lstStyle/>
          <a:p>
            <a:fld id="{48F63A3B-78C7-47BE-AE5E-E10140E04643}" type="slidenum">
              <a:rPr lang="en-US" smtClean="0"/>
              <a:t>11</a:t>
            </a:fld>
            <a:endParaRPr lang="en-US"/>
          </a:p>
        </p:txBody>
      </p:sp>
      <p:pic>
        <p:nvPicPr>
          <p:cNvPr id="5" name="Picture 14" descr="2021 Portuguese Grand Prix tyre curve">
            <a:extLst>
              <a:ext uri="{FF2B5EF4-FFF2-40B4-BE49-F238E27FC236}">
                <a16:creationId xmlns:a16="http://schemas.microsoft.com/office/drawing/2014/main" id="{1BED8004-650D-F584-9ED9-1375A51489CC}"/>
              </a:ext>
            </a:extLst>
          </p:cNvPr>
          <p:cNvPicPr>
            <a:picLocks noGrp="1" noChangeAspect="1" noChangeArrowheads="1"/>
          </p:cNvPicPr>
          <p:nvPr>
            <p:ph idx="1"/>
          </p:nvPr>
        </p:nvPicPr>
        <p:blipFill>
          <a:blip r:embed="rId2" r:link="rId4">
            <a:extLst>
              <a:ext uri="{BEBA8EAE-BF5A-486C-A8C5-ECC9F3942E4B}">
                <a14:imgProps xmlns:a14="http://schemas.microsoft.com/office/drawing/2010/main">
                  <a14:imgLayer r:embed="rId3">
                    <a14:imgEffect>
                      <a14:sharpenSoften amount="25000"/>
                    </a14:imgEffect>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1833102" y="1433557"/>
            <a:ext cx="8525796" cy="4793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8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A494-6656-3F4B-EF3B-9628A154F8A2}"/>
              </a:ext>
            </a:extLst>
          </p:cNvPr>
          <p:cNvSpPr>
            <a:spLocks noGrp="1"/>
          </p:cNvSpPr>
          <p:nvPr>
            <p:ph type="title"/>
          </p:nvPr>
        </p:nvSpPr>
        <p:spPr/>
        <p:txBody>
          <a:bodyPr/>
          <a:lstStyle/>
          <a:p>
            <a:r>
              <a:rPr lang="en-US"/>
              <a:t>…creates opportunity for racing strategies… </a:t>
            </a:r>
          </a:p>
        </p:txBody>
      </p:sp>
      <p:pic>
        <p:nvPicPr>
          <p:cNvPr id="2050" name="Picture 2" descr="Tyre sets available for each driver and possible race strategies for 2022  Hungarian GP">
            <a:extLst>
              <a:ext uri="{FF2B5EF4-FFF2-40B4-BE49-F238E27FC236}">
                <a16:creationId xmlns:a16="http://schemas.microsoft.com/office/drawing/2014/main" id="{FACA85AC-ADE0-51B7-46E0-0071255EA6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9EFF3D-AFB9-97DE-E2ED-C7DC7505E181}"/>
              </a:ext>
            </a:extLst>
          </p:cNvPr>
          <p:cNvSpPr>
            <a:spLocks noGrp="1"/>
          </p:cNvSpPr>
          <p:nvPr>
            <p:ph type="sldNum" sz="quarter" idx="12"/>
          </p:nvPr>
        </p:nvSpPr>
        <p:spPr/>
        <p:txBody>
          <a:bodyPr/>
          <a:lstStyle/>
          <a:p>
            <a:fld id="{48F63A3B-78C7-47BE-AE5E-E10140E04643}" type="slidenum">
              <a:rPr lang="en-US" smtClean="0"/>
              <a:t>12</a:t>
            </a:fld>
            <a:endParaRPr lang="en-US"/>
          </a:p>
        </p:txBody>
      </p:sp>
      <p:sp>
        <p:nvSpPr>
          <p:cNvPr id="5" name="TextBox 4">
            <a:extLst>
              <a:ext uri="{FF2B5EF4-FFF2-40B4-BE49-F238E27FC236}">
                <a16:creationId xmlns:a16="http://schemas.microsoft.com/office/drawing/2014/main" id="{C823269D-0346-10AB-3080-7B192DC52022}"/>
              </a:ext>
            </a:extLst>
          </p:cNvPr>
          <p:cNvSpPr txBox="1"/>
          <p:nvPr/>
        </p:nvSpPr>
        <p:spPr>
          <a:xfrm>
            <a:off x="931093" y="2734518"/>
            <a:ext cx="1124282" cy="369332"/>
          </a:xfrm>
          <a:prstGeom prst="rect">
            <a:avLst/>
          </a:prstGeom>
          <a:noFill/>
        </p:spPr>
        <p:txBody>
          <a:bodyPr wrap="none" rtlCol="0">
            <a:spAutoFit/>
          </a:bodyPr>
          <a:lstStyle/>
          <a:p>
            <a:r>
              <a:rPr lang="en-US">
                <a:solidFill>
                  <a:schemeClr val="accent2">
                    <a:lumMod val="60000"/>
                    <a:lumOff val="40000"/>
                  </a:schemeClr>
                </a:solidFill>
              </a:rPr>
              <a:t>Strategy 1</a:t>
            </a:r>
          </a:p>
        </p:txBody>
      </p:sp>
      <p:sp>
        <p:nvSpPr>
          <p:cNvPr id="6" name="TextBox 5">
            <a:extLst>
              <a:ext uri="{FF2B5EF4-FFF2-40B4-BE49-F238E27FC236}">
                <a16:creationId xmlns:a16="http://schemas.microsoft.com/office/drawing/2014/main" id="{6DCA4EDA-28F0-A336-E850-EF037E1AAD79}"/>
              </a:ext>
            </a:extLst>
          </p:cNvPr>
          <p:cNvSpPr txBox="1"/>
          <p:nvPr/>
        </p:nvSpPr>
        <p:spPr>
          <a:xfrm>
            <a:off x="931093" y="3370537"/>
            <a:ext cx="1124282" cy="369332"/>
          </a:xfrm>
          <a:prstGeom prst="rect">
            <a:avLst/>
          </a:prstGeom>
          <a:noFill/>
        </p:spPr>
        <p:txBody>
          <a:bodyPr wrap="none" rtlCol="0">
            <a:spAutoFit/>
          </a:bodyPr>
          <a:lstStyle/>
          <a:p>
            <a:r>
              <a:rPr lang="en-US">
                <a:solidFill>
                  <a:schemeClr val="accent4">
                    <a:lumMod val="60000"/>
                    <a:lumOff val="40000"/>
                  </a:schemeClr>
                </a:solidFill>
              </a:rPr>
              <a:t>Strategy 2</a:t>
            </a:r>
          </a:p>
        </p:txBody>
      </p:sp>
      <p:sp>
        <p:nvSpPr>
          <p:cNvPr id="7" name="TextBox 6">
            <a:extLst>
              <a:ext uri="{FF2B5EF4-FFF2-40B4-BE49-F238E27FC236}">
                <a16:creationId xmlns:a16="http://schemas.microsoft.com/office/drawing/2014/main" id="{778A2014-32CC-F067-B972-7F20542C7B0E}"/>
              </a:ext>
            </a:extLst>
          </p:cNvPr>
          <p:cNvSpPr txBox="1"/>
          <p:nvPr/>
        </p:nvSpPr>
        <p:spPr>
          <a:xfrm>
            <a:off x="931093" y="3998464"/>
            <a:ext cx="1124282" cy="369332"/>
          </a:xfrm>
          <a:prstGeom prst="rect">
            <a:avLst/>
          </a:prstGeom>
          <a:noFill/>
        </p:spPr>
        <p:txBody>
          <a:bodyPr wrap="none" rtlCol="0">
            <a:spAutoFit/>
          </a:bodyPr>
          <a:lstStyle/>
          <a:p>
            <a:r>
              <a:rPr lang="en-US">
                <a:solidFill>
                  <a:schemeClr val="accent3">
                    <a:lumMod val="60000"/>
                    <a:lumOff val="40000"/>
                  </a:schemeClr>
                </a:solidFill>
              </a:rPr>
              <a:t>Strategy 3</a:t>
            </a:r>
          </a:p>
        </p:txBody>
      </p:sp>
      <p:sp>
        <p:nvSpPr>
          <p:cNvPr id="8" name="TextBox 7">
            <a:extLst>
              <a:ext uri="{FF2B5EF4-FFF2-40B4-BE49-F238E27FC236}">
                <a16:creationId xmlns:a16="http://schemas.microsoft.com/office/drawing/2014/main" id="{DAB2384B-E35C-E740-C58D-D3A7F9C2DB32}"/>
              </a:ext>
            </a:extLst>
          </p:cNvPr>
          <p:cNvSpPr txBox="1"/>
          <p:nvPr/>
        </p:nvSpPr>
        <p:spPr>
          <a:xfrm>
            <a:off x="931093" y="4634483"/>
            <a:ext cx="1124282" cy="369332"/>
          </a:xfrm>
          <a:prstGeom prst="rect">
            <a:avLst/>
          </a:prstGeom>
          <a:noFill/>
        </p:spPr>
        <p:txBody>
          <a:bodyPr wrap="none" rtlCol="0">
            <a:spAutoFit/>
          </a:bodyPr>
          <a:lstStyle/>
          <a:p>
            <a:r>
              <a:rPr lang="en-US">
                <a:solidFill>
                  <a:schemeClr val="accent5">
                    <a:lumMod val="60000"/>
                    <a:lumOff val="40000"/>
                  </a:schemeClr>
                </a:solidFill>
              </a:rPr>
              <a:t>Strategy 4</a:t>
            </a:r>
          </a:p>
        </p:txBody>
      </p:sp>
    </p:spTree>
    <p:extLst>
      <p:ext uri="{BB962C8B-B14F-4D97-AF65-F5344CB8AC3E}">
        <p14:creationId xmlns:p14="http://schemas.microsoft.com/office/powerpoint/2010/main" val="343412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A494-6656-3F4B-EF3B-9628A154F8A2}"/>
              </a:ext>
            </a:extLst>
          </p:cNvPr>
          <p:cNvSpPr>
            <a:spLocks noGrp="1"/>
          </p:cNvSpPr>
          <p:nvPr>
            <p:ph type="title"/>
          </p:nvPr>
        </p:nvSpPr>
        <p:spPr/>
        <p:txBody>
          <a:bodyPr/>
          <a:lstStyle/>
          <a:p>
            <a:r>
              <a:rPr lang="en-US"/>
              <a:t>…which are executed with varying success</a:t>
            </a:r>
          </a:p>
        </p:txBody>
      </p:sp>
      <p:sp>
        <p:nvSpPr>
          <p:cNvPr id="4" name="Slide Number Placeholder 3">
            <a:extLst>
              <a:ext uri="{FF2B5EF4-FFF2-40B4-BE49-F238E27FC236}">
                <a16:creationId xmlns:a16="http://schemas.microsoft.com/office/drawing/2014/main" id="{099EFF3D-AFB9-97DE-E2ED-C7DC7505E181}"/>
              </a:ext>
            </a:extLst>
          </p:cNvPr>
          <p:cNvSpPr>
            <a:spLocks noGrp="1"/>
          </p:cNvSpPr>
          <p:nvPr>
            <p:ph type="sldNum" sz="quarter" idx="12"/>
          </p:nvPr>
        </p:nvSpPr>
        <p:spPr/>
        <p:txBody>
          <a:bodyPr/>
          <a:lstStyle/>
          <a:p>
            <a:fld id="{48F63A3B-78C7-47BE-AE5E-E10140E04643}" type="slidenum">
              <a:rPr lang="en-US" smtClean="0"/>
              <a:t>13</a:t>
            </a:fld>
            <a:endParaRPr lang="en-US"/>
          </a:p>
        </p:txBody>
      </p:sp>
      <p:pic>
        <p:nvPicPr>
          <p:cNvPr id="9" name="Content Placeholder 7" descr="A screenshot of a computer&#10;&#10;Description automatically generated with medium confidence">
            <a:extLst>
              <a:ext uri="{FF2B5EF4-FFF2-40B4-BE49-F238E27FC236}">
                <a16:creationId xmlns:a16="http://schemas.microsoft.com/office/drawing/2014/main" id="{71E3C086-3998-3CB8-4613-B157718BEA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98"/>
          <a:stretch/>
        </p:blipFill>
        <p:spPr>
          <a:xfrm>
            <a:off x="1004891" y="1397429"/>
            <a:ext cx="10182218" cy="5324046"/>
          </a:xfrm>
        </p:spPr>
      </p:pic>
      <p:sp>
        <p:nvSpPr>
          <p:cNvPr id="11" name="Rectangle 10">
            <a:extLst>
              <a:ext uri="{FF2B5EF4-FFF2-40B4-BE49-F238E27FC236}">
                <a16:creationId xmlns:a16="http://schemas.microsoft.com/office/drawing/2014/main" id="{A4A3C835-CE7C-D4C3-D19C-DAFF955E15A8}"/>
              </a:ext>
            </a:extLst>
          </p:cNvPr>
          <p:cNvSpPr/>
          <p:nvPr/>
        </p:nvSpPr>
        <p:spPr>
          <a:xfrm>
            <a:off x="1484347" y="3323093"/>
            <a:ext cx="7451309" cy="26122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glow rad="228600">
                  <a:schemeClr val="accent5">
                    <a:satMod val="175000"/>
                    <a:alpha val="40000"/>
                  </a:schemeClr>
                </a:glow>
              </a:effectLst>
            </a:endParaRPr>
          </a:p>
        </p:txBody>
      </p:sp>
      <p:sp>
        <p:nvSpPr>
          <p:cNvPr id="12" name="Left Brace 11">
            <a:extLst>
              <a:ext uri="{FF2B5EF4-FFF2-40B4-BE49-F238E27FC236}">
                <a16:creationId xmlns:a16="http://schemas.microsoft.com/office/drawing/2014/main" id="{84B4ACD1-EC07-D3EE-FA6D-57DC97987138}"/>
              </a:ext>
            </a:extLst>
          </p:cNvPr>
          <p:cNvSpPr/>
          <p:nvPr/>
        </p:nvSpPr>
        <p:spPr>
          <a:xfrm>
            <a:off x="1316499" y="2327319"/>
            <a:ext cx="161964" cy="946360"/>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961B031-8A95-F547-6C29-ED12A587D27B}"/>
              </a:ext>
            </a:extLst>
          </p:cNvPr>
          <p:cNvSpPr/>
          <p:nvPr/>
        </p:nvSpPr>
        <p:spPr>
          <a:xfrm>
            <a:off x="1316499" y="3783070"/>
            <a:ext cx="161964" cy="432485"/>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E89AB46-33BE-2C4F-17A9-551399F48599}"/>
              </a:ext>
            </a:extLst>
          </p:cNvPr>
          <p:cNvSpPr txBox="1"/>
          <p:nvPr/>
        </p:nvSpPr>
        <p:spPr>
          <a:xfrm>
            <a:off x="192118" y="3792329"/>
            <a:ext cx="1124282" cy="369332"/>
          </a:xfrm>
          <a:prstGeom prst="rect">
            <a:avLst/>
          </a:prstGeom>
          <a:noFill/>
        </p:spPr>
        <p:txBody>
          <a:bodyPr wrap="square" rtlCol="0">
            <a:spAutoFit/>
          </a:bodyPr>
          <a:lstStyle/>
          <a:p>
            <a:r>
              <a:rPr lang="en-US">
                <a:solidFill>
                  <a:schemeClr val="accent5">
                    <a:lumMod val="60000"/>
                    <a:lumOff val="40000"/>
                  </a:schemeClr>
                </a:solidFill>
              </a:rPr>
              <a:t>Strategy 2</a:t>
            </a:r>
          </a:p>
        </p:txBody>
      </p:sp>
      <p:sp>
        <p:nvSpPr>
          <p:cNvPr id="15" name="Left Brace 14">
            <a:extLst>
              <a:ext uri="{FF2B5EF4-FFF2-40B4-BE49-F238E27FC236}">
                <a16:creationId xmlns:a16="http://schemas.microsoft.com/office/drawing/2014/main" id="{F3B121BC-570F-13E3-2EE7-639F35C4C85E}"/>
              </a:ext>
            </a:extLst>
          </p:cNvPr>
          <p:cNvSpPr/>
          <p:nvPr/>
        </p:nvSpPr>
        <p:spPr>
          <a:xfrm>
            <a:off x="1316399" y="4247827"/>
            <a:ext cx="176717" cy="375220"/>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83FAD54-CFD1-F0B0-FED0-AFCF94DED11D}"/>
              </a:ext>
            </a:extLst>
          </p:cNvPr>
          <p:cNvSpPr txBox="1"/>
          <p:nvPr/>
        </p:nvSpPr>
        <p:spPr>
          <a:xfrm>
            <a:off x="189331" y="3487660"/>
            <a:ext cx="1124282" cy="369332"/>
          </a:xfrm>
          <a:prstGeom prst="rect">
            <a:avLst/>
          </a:prstGeom>
          <a:noFill/>
        </p:spPr>
        <p:txBody>
          <a:bodyPr wrap="square" rtlCol="0">
            <a:spAutoFit/>
          </a:bodyPr>
          <a:lstStyle/>
          <a:p>
            <a:r>
              <a:rPr lang="en-US">
                <a:solidFill>
                  <a:schemeClr val="accent4">
                    <a:lumMod val="60000"/>
                    <a:lumOff val="40000"/>
                  </a:schemeClr>
                </a:solidFill>
              </a:rPr>
              <a:t>Strategy 4</a:t>
            </a:r>
          </a:p>
        </p:txBody>
      </p:sp>
      <p:sp>
        <p:nvSpPr>
          <p:cNvPr id="17" name="TextBox 16">
            <a:extLst>
              <a:ext uri="{FF2B5EF4-FFF2-40B4-BE49-F238E27FC236}">
                <a16:creationId xmlns:a16="http://schemas.microsoft.com/office/drawing/2014/main" id="{714F5A97-4912-042F-1ED2-F0535ABE4FCD}"/>
              </a:ext>
            </a:extLst>
          </p:cNvPr>
          <p:cNvSpPr txBox="1"/>
          <p:nvPr/>
        </p:nvSpPr>
        <p:spPr>
          <a:xfrm>
            <a:off x="206871" y="2654357"/>
            <a:ext cx="1124282" cy="369332"/>
          </a:xfrm>
          <a:prstGeom prst="rect">
            <a:avLst/>
          </a:prstGeom>
          <a:noFill/>
        </p:spPr>
        <p:txBody>
          <a:bodyPr wrap="square" rtlCol="0">
            <a:spAutoFit/>
          </a:bodyPr>
          <a:lstStyle/>
          <a:p>
            <a:r>
              <a:rPr lang="en-US">
                <a:solidFill>
                  <a:schemeClr val="accent2">
                    <a:lumMod val="60000"/>
                    <a:lumOff val="40000"/>
                  </a:schemeClr>
                </a:solidFill>
              </a:rPr>
              <a:t>Strategy 1</a:t>
            </a:r>
          </a:p>
        </p:txBody>
      </p:sp>
      <p:sp>
        <p:nvSpPr>
          <p:cNvPr id="18" name="Left Brace 17">
            <a:extLst>
              <a:ext uri="{FF2B5EF4-FFF2-40B4-BE49-F238E27FC236}">
                <a16:creationId xmlns:a16="http://schemas.microsoft.com/office/drawing/2014/main" id="{459AF250-6A28-C364-6F7B-754C9FDD7A98}"/>
              </a:ext>
            </a:extLst>
          </p:cNvPr>
          <p:cNvSpPr/>
          <p:nvPr/>
        </p:nvSpPr>
        <p:spPr>
          <a:xfrm>
            <a:off x="1313613" y="5706453"/>
            <a:ext cx="161964" cy="382456"/>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1619CC76-DEB1-4CC6-D92A-208FE4DFAC41}"/>
              </a:ext>
            </a:extLst>
          </p:cNvPr>
          <p:cNvSpPr/>
          <p:nvPr/>
        </p:nvSpPr>
        <p:spPr>
          <a:xfrm>
            <a:off x="1313613" y="5255606"/>
            <a:ext cx="161964" cy="268861"/>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A991BDE-17D2-42C8-BA4A-290E9937112A}"/>
              </a:ext>
            </a:extLst>
          </p:cNvPr>
          <p:cNvSpPr/>
          <p:nvPr/>
        </p:nvSpPr>
        <p:spPr>
          <a:xfrm>
            <a:off x="1331153" y="4826573"/>
            <a:ext cx="176716" cy="268861"/>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98097D39-D8E8-4432-9D34-A3B5E88C8AD4}"/>
              </a:ext>
            </a:extLst>
          </p:cNvPr>
          <p:cNvSpPr/>
          <p:nvPr/>
        </p:nvSpPr>
        <p:spPr>
          <a:xfrm>
            <a:off x="1322383" y="3518987"/>
            <a:ext cx="161964" cy="268862"/>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81717571-373E-71B1-A3E2-F6C57D9AB6CF}"/>
              </a:ext>
            </a:extLst>
          </p:cNvPr>
          <p:cNvSpPr/>
          <p:nvPr/>
        </p:nvSpPr>
        <p:spPr>
          <a:xfrm>
            <a:off x="1298924" y="6313041"/>
            <a:ext cx="176717" cy="268861"/>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058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9A29-2CE1-9465-EC06-6F8C2512F97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4800" kern="1200">
                <a:solidFill>
                  <a:schemeClr val="tx1"/>
                </a:solidFill>
                <a:latin typeface="+mj-lt"/>
                <a:ea typeface="+mj-ea"/>
                <a:cs typeface="+mj-cs"/>
              </a:rPr>
              <a:t>Hopefully, this is starting to look familiar!</a:t>
            </a:r>
          </a:p>
        </p:txBody>
      </p:sp>
      <p:pic>
        <p:nvPicPr>
          <p:cNvPr id="4" name="Graphic 4" descr="A lightbulb">
            <a:extLst>
              <a:ext uri="{FF2B5EF4-FFF2-40B4-BE49-F238E27FC236}">
                <a16:creationId xmlns:a16="http://schemas.microsoft.com/office/drawing/2014/main" id="{CD7E8D63-D9FC-4CC8-7E7B-8668B35243A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
        <p:nvSpPr>
          <p:cNvPr id="6" name="Slide Number Placeholder 5">
            <a:extLst>
              <a:ext uri="{FF2B5EF4-FFF2-40B4-BE49-F238E27FC236}">
                <a16:creationId xmlns:a16="http://schemas.microsoft.com/office/drawing/2014/main" id="{6EFE6C6D-A67F-0A02-FC4C-D3FB02C19E45}"/>
              </a:ext>
            </a:extLst>
          </p:cNvPr>
          <p:cNvSpPr>
            <a:spLocks noGrp="1"/>
          </p:cNvSpPr>
          <p:nvPr>
            <p:ph type="sldNum" sz="quarter" idx="12"/>
          </p:nvPr>
        </p:nvSpPr>
        <p:spPr/>
        <p:txBody>
          <a:bodyPr/>
          <a:lstStyle/>
          <a:p>
            <a:fld id="{48F63A3B-78C7-47BE-AE5E-E10140E04643}" type="slidenum">
              <a:rPr lang="en-US" smtClean="0"/>
              <a:t>14</a:t>
            </a:fld>
            <a:endParaRPr lang="en-US"/>
          </a:p>
        </p:txBody>
      </p:sp>
      <p:sp>
        <p:nvSpPr>
          <p:cNvPr id="5" name="TextBox 4">
            <a:extLst>
              <a:ext uri="{FF2B5EF4-FFF2-40B4-BE49-F238E27FC236}">
                <a16:creationId xmlns:a16="http://schemas.microsoft.com/office/drawing/2014/main" id="{B40E686E-6B54-41B4-F8E6-8609AE6D9284}"/>
              </a:ext>
            </a:extLst>
          </p:cNvPr>
          <p:cNvSpPr txBox="1"/>
          <p:nvPr/>
        </p:nvSpPr>
        <p:spPr>
          <a:xfrm>
            <a:off x="612648" y="3224469"/>
            <a:ext cx="6465838" cy="2037220"/>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1500"/>
              </a:spcAft>
              <a:buFont typeface="Arial" panose="020B0604020202020204" pitchFamily="34" charset="0"/>
              <a:buChar char="•"/>
            </a:pPr>
            <a:r>
              <a:rPr lang="en-US" sz="2200"/>
              <a:t>We want to minimize race time (objective function)</a:t>
            </a:r>
            <a:endParaRPr lang="en-US"/>
          </a:p>
          <a:p>
            <a:pPr marL="285750" indent="-228600">
              <a:lnSpc>
                <a:spcPct val="90000"/>
              </a:lnSpc>
              <a:spcAft>
                <a:spcPts val="1500"/>
              </a:spcAft>
              <a:buFont typeface="Arial" panose="020B0604020202020204" pitchFamily="34" charset="0"/>
              <a:buChar char="•"/>
            </a:pPr>
            <a:r>
              <a:rPr lang="en-US" sz="2200">
                <a:cs typeface="Calibri"/>
              </a:rPr>
              <a:t>Given a set of conditions (constraints)</a:t>
            </a:r>
          </a:p>
          <a:p>
            <a:pPr marL="285750" indent="-228600">
              <a:lnSpc>
                <a:spcPct val="90000"/>
              </a:lnSpc>
              <a:spcAft>
                <a:spcPts val="1500"/>
              </a:spcAft>
              <a:buFont typeface="Arial" panose="020B0604020202020204" pitchFamily="34" charset="0"/>
              <a:buChar char="•"/>
            </a:pPr>
            <a:r>
              <a:rPr lang="en-US" sz="2200">
                <a:cs typeface="Calibri"/>
              </a:rPr>
              <a:t>Calculate stint lengths (variables)</a:t>
            </a:r>
            <a:br>
              <a:rPr lang="en-US" sz="2200">
                <a:cs typeface="Calibri"/>
              </a:rPr>
            </a:br>
            <a:r>
              <a:rPr lang="en-US" sz="2200">
                <a:cs typeface="Calibri"/>
              </a:rPr>
              <a:t>for each tire set that lead to the fastest race </a:t>
            </a:r>
          </a:p>
        </p:txBody>
      </p:sp>
    </p:spTree>
    <p:extLst>
      <p:ext uri="{BB962C8B-B14F-4D97-AF65-F5344CB8AC3E}">
        <p14:creationId xmlns:p14="http://schemas.microsoft.com/office/powerpoint/2010/main" val="158488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Ferrari block Mattia Binotto from making F1 team switch until 2024 | F1 |  News">
            <a:extLst>
              <a:ext uri="{FF2B5EF4-FFF2-40B4-BE49-F238E27FC236}">
                <a16:creationId xmlns:a16="http://schemas.microsoft.com/office/drawing/2014/main" id="{27FF6203-C9FD-B9E3-7763-322B307910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06269" y="2032226"/>
            <a:ext cx="6765245" cy="45066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Problem Statement</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Defining the optimal racing strategy</a:t>
            </a:r>
          </a:p>
        </p:txBody>
      </p:sp>
      <p:sp>
        <p:nvSpPr>
          <p:cNvPr id="5" name="Slide Number Placeholder 4">
            <a:extLst>
              <a:ext uri="{FF2B5EF4-FFF2-40B4-BE49-F238E27FC236}">
                <a16:creationId xmlns:a16="http://schemas.microsoft.com/office/drawing/2014/main" id="{BE7A9160-42F1-D491-1FB1-4BE4DFAAC7EF}"/>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176115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p:txBody>
          <a:bodyPr/>
          <a:lstStyle/>
          <a:p>
            <a:r>
              <a:rPr lang="en-US"/>
              <a:t>Tire inventory</a:t>
            </a:r>
          </a:p>
        </p:txBody>
      </p:sp>
      <p:graphicFrame>
        <p:nvGraphicFramePr>
          <p:cNvPr id="4" name="Table 4">
            <a:extLst>
              <a:ext uri="{FF2B5EF4-FFF2-40B4-BE49-F238E27FC236}">
                <a16:creationId xmlns:a16="http://schemas.microsoft.com/office/drawing/2014/main" id="{5318EBE2-F9F8-49CE-68DA-106E4DE2281A}"/>
              </a:ext>
            </a:extLst>
          </p:cNvPr>
          <p:cNvGraphicFramePr>
            <a:graphicFrameLocks noGrp="1"/>
          </p:cNvGraphicFramePr>
          <p:nvPr>
            <p:ph idx="1"/>
            <p:extLst>
              <p:ext uri="{D42A27DB-BD31-4B8C-83A1-F6EECF244321}">
                <p14:modId xmlns:p14="http://schemas.microsoft.com/office/powerpoint/2010/main" val="3504680831"/>
              </p:ext>
            </p:extLst>
          </p:nvPr>
        </p:nvGraphicFramePr>
        <p:xfrm>
          <a:off x="838199" y="1465288"/>
          <a:ext cx="9013368" cy="741680"/>
        </p:xfrm>
        <a:graphic>
          <a:graphicData uri="http://schemas.openxmlformats.org/drawingml/2006/table">
            <a:tbl>
              <a:tblPr firstRow="1" bandRow="1">
                <a:tableStyleId>{D7AC3CCA-C797-4891-BE02-D94E43425B78}</a:tableStyleId>
              </a:tblPr>
              <a:tblGrid>
                <a:gridCol w="693336">
                  <a:extLst>
                    <a:ext uri="{9D8B030D-6E8A-4147-A177-3AD203B41FA5}">
                      <a16:colId xmlns:a16="http://schemas.microsoft.com/office/drawing/2014/main" val="2543582628"/>
                    </a:ext>
                  </a:extLst>
                </a:gridCol>
                <a:gridCol w="693336">
                  <a:extLst>
                    <a:ext uri="{9D8B030D-6E8A-4147-A177-3AD203B41FA5}">
                      <a16:colId xmlns:a16="http://schemas.microsoft.com/office/drawing/2014/main" val="3408734696"/>
                    </a:ext>
                  </a:extLst>
                </a:gridCol>
                <a:gridCol w="693336">
                  <a:extLst>
                    <a:ext uri="{9D8B030D-6E8A-4147-A177-3AD203B41FA5}">
                      <a16:colId xmlns:a16="http://schemas.microsoft.com/office/drawing/2014/main" val="2958835340"/>
                    </a:ext>
                  </a:extLst>
                </a:gridCol>
                <a:gridCol w="693336">
                  <a:extLst>
                    <a:ext uri="{9D8B030D-6E8A-4147-A177-3AD203B41FA5}">
                      <a16:colId xmlns:a16="http://schemas.microsoft.com/office/drawing/2014/main" val="3205546741"/>
                    </a:ext>
                  </a:extLst>
                </a:gridCol>
                <a:gridCol w="693336">
                  <a:extLst>
                    <a:ext uri="{9D8B030D-6E8A-4147-A177-3AD203B41FA5}">
                      <a16:colId xmlns:a16="http://schemas.microsoft.com/office/drawing/2014/main" val="1202458270"/>
                    </a:ext>
                  </a:extLst>
                </a:gridCol>
                <a:gridCol w="693336">
                  <a:extLst>
                    <a:ext uri="{9D8B030D-6E8A-4147-A177-3AD203B41FA5}">
                      <a16:colId xmlns:a16="http://schemas.microsoft.com/office/drawing/2014/main" val="2146365270"/>
                    </a:ext>
                  </a:extLst>
                </a:gridCol>
                <a:gridCol w="693336">
                  <a:extLst>
                    <a:ext uri="{9D8B030D-6E8A-4147-A177-3AD203B41FA5}">
                      <a16:colId xmlns:a16="http://schemas.microsoft.com/office/drawing/2014/main" val="3621647811"/>
                    </a:ext>
                  </a:extLst>
                </a:gridCol>
                <a:gridCol w="693336">
                  <a:extLst>
                    <a:ext uri="{9D8B030D-6E8A-4147-A177-3AD203B41FA5}">
                      <a16:colId xmlns:a16="http://schemas.microsoft.com/office/drawing/2014/main" val="868356856"/>
                    </a:ext>
                  </a:extLst>
                </a:gridCol>
                <a:gridCol w="693336">
                  <a:extLst>
                    <a:ext uri="{9D8B030D-6E8A-4147-A177-3AD203B41FA5}">
                      <a16:colId xmlns:a16="http://schemas.microsoft.com/office/drawing/2014/main" val="3860637002"/>
                    </a:ext>
                  </a:extLst>
                </a:gridCol>
                <a:gridCol w="693336">
                  <a:extLst>
                    <a:ext uri="{9D8B030D-6E8A-4147-A177-3AD203B41FA5}">
                      <a16:colId xmlns:a16="http://schemas.microsoft.com/office/drawing/2014/main" val="2666305123"/>
                    </a:ext>
                  </a:extLst>
                </a:gridCol>
                <a:gridCol w="693336">
                  <a:extLst>
                    <a:ext uri="{9D8B030D-6E8A-4147-A177-3AD203B41FA5}">
                      <a16:colId xmlns:a16="http://schemas.microsoft.com/office/drawing/2014/main" val="1671449191"/>
                    </a:ext>
                  </a:extLst>
                </a:gridCol>
                <a:gridCol w="693336">
                  <a:extLst>
                    <a:ext uri="{9D8B030D-6E8A-4147-A177-3AD203B41FA5}">
                      <a16:colId xmlns:a16="http://schemas.microsoft.com/office/drawing/2014/main" val="86999399"/>
                    </a:ext>
                  </a:extLst>
                </a:gridCol>
                <a:gridCol w="693336">
                  <a:extLst>
                    <a:ext uri="{9D8B030D-6E8A-4147-A177-3AD203B41FA5}">
                      <a16:colId xmlns:a16="http://schemas.microsoft.com/office/drawing/2014/main" val="3789425076"/>
                    </a:ext>
                  </a:extLst>
                </a:gridCol>
              </a:tblGrid>
              <a:tr h="370840">
                <a:tc>
                  <a:txBody>
                    <a:bodyPr/>
                    <a:lstStyle/>
                    <a:p>
                      <a:pPr algn="ctr"/>
                      <a:r>
                        <a:rPr lang="en-US">
                          <a:solidFill>
                            <a:schemeClr val="tx2"/>
                          </a:solidFill>
                        </a:rPr>
                        <a:t>S</a:t>
                      </a:r>
                    </a:p>
                  </a:txBody>
                  <a:tcPr anchor="ctr">
                    <a:lnR w="12700" cap="flat" cmpd="sng" algn="ctr">
                      <a:solidFill>
                        <a:schemeClr val="bg1"/>
                      </a:solidFill>
                      <a:prstDash val="solid"/>
                      <a:round/>
                      <a:headEnd type="none" w="med" len="med"/>
                      <a:tailEnd type="none" w="med" len="med"/>
                    </a:lnR>
                    <a:solidFill>
                      <a:srgbClr val="580604"/>
                    </a:solidFill>
                  </a:tcPr>
                </a:tc>
                <a:tc>
                  <a:txBody>
                    <a:bodyPr/>
                    <a:lstStyle/>
                    <a:p>
                      <a:pPr algn="ctr"/>
                      <a:r>
                        <a:rPr lang="en-US">
                          <a:solidFill>
                            <a:schemeClr val="tx2"/>
                          </a:solidFill>
                        </a:rPr>
                        <a:t>S</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580604"/>
                    </a:solidFill>
                  </a:tcPr>
                </a:tc>
                <a:tc>
                  <a:txBody>
                    <a:bodyPr/>
                    <a:lstStyle/>
                    <a:p>
                      <a:pPr algn="ctr"/>
                      <a:r>
                        <a:rPr lang="en-US">
                          <a:solidFill>
                            <a:schemeClr val="tx2"/>
                          </a:solidFill>
                        </a:rPr>
                        <a:t>S</a:t>
                      </a:r>
                    </a:p>
                  </a:txBody>
                  <a:tcPr anchor="ctr">
                    <a:solidFill>
                      <a:srgbClr val="580604"/>
                    </a:solidFill>
                  </a:tcPr>
                </a:tc>
                <a:tc>
                  <a:txBody>
                    <a:bodyPr/>
                    <a:lstStyle/>
                    <a:p>
                      <a:pPr algn="ctr"/>
                      <a:r>
                        <a:rPr lang="en-US">
                          <a:solidFill>
                            <a:schemeClr val="tx2"/>
                          </a:solidFill>
                        </a:rPr>
                        <a:t>S</a:t>
                      </a:r>
                    </a:p>
                  </a:txBody>
                  <a:tcPr anchor="ctr">
                    <a:pattFill prst="dkUpDiag">
                      <a:fgClr>
                        <a:srgbClr val="580604"/>
                      </a:fgClr>
                      <a:bgClr>
                        <a:schemeClr val="bg1"/>
                      </a:bgClr>
                    </a:pattFill>
                  </a:tcPr>
                </a:tc>
                <a:tc>
                  <a:txBody>
                    <a:bodyPr/>
                    <a:lstStyle/>
                    <a:p>
                      <a:pPr algn="ctr"/>
                      <a:r>
                        <a:rPr lang="en-US">
                          <a:solidFill>
                            <a:schemeClr val="tx2"/>
                          </a:solidFill>
                        </a:rPr>
                        <a:t>S</a:t>
                      </a:r>
                    </a:p>
                  </a:txBody>
                  <a:tcPr anchor="ctr">
                    <a:pattFill prst="dkUpDiag">
                      <a:fgClr>
                        <a:srgbClr val="580604"/>
                      </a:fgClr>
                      <a:bgClr>
                        <a:schemeClr val="bg1"/>
                      </a:bgClr>
                    </a:pattFill>
                  </a:tcPr>
                </a:tc>
                <a:tc>
                  <a:txBody>
                    <a:bodyPr/>
                    <a:lstStyle/>
                    <a:p>
                      <a:pPr algn="ctr"/>
                      <a:r>
                        <a:rPr lang="en-US">
                          <a:solidFill>
                            <a:schemeClr val="tx2"/>
                          </a:solidFill>
                        </a:rPr>
                        <a:t>S</a:t>
                      </a:r>
                    </a:p>
                  </a:txBody>
                  <a:tcPr anchor="ctr">
                    <a:pattFill prst="dkUpDiag">
                      <a:fgClr>
                        <a:srgbClr val="580604"/>
                      </a:fgClr>
                      <a:bgClr>
                        <a:schemeClr val="bg1"/>
                      </a:bgClr>
                    </a:pattFill>
                  </a:tcPr>
                </a:tc>
                <a:tc>
                  <a:txBody>
                    <a:bodyPr/>
                    <a:lstStyle/>
                    <a:p>
                      <a:pPr algn="ctr"/>
                      <a:r>
                        <a:rPr lang="en-US">
                          <a:solidFill>
                            <a:schemeClr val="tx2"/>
                          </a:solidFill>
                        </a:rPr>
                        <a:t>S</a:t>
                      </a:r>
                    </a:p>
                  </a:txBody>
                  <a:tcPr anchor="ctr">
                    <a:pattFill prst="dkUpDiag">
                      <a:fgClr>
                        <a:srgbClr val="580604"/>
                      </a:fgClr>
                      <a:bgClr>
                        <a:schemeClr val="bg1"/>
                      </a:bgClr>
                    </a:pattFill>
                  </a:tcPr>
                </a:tc>
                <a:tc>
                  <a:txBody>
                    <a:bodyPr/>
                    <a:lstStyle/>
                    <a:p>
                      <a:pPr algn="ctr"/>
                      <a:r>
                        <a:rPr lang="en-US">
                          <a:solidFill>
                            <a:schemeClr val="tx2"/>
                          </a:solidFill>
                        </a:rPr>
                        <a:t>S</a:t>
                      </a:r>
                    </a:p>
                  </a:txBody>
                  <a:tcPr anchor="ctr">
                    <a:pattFill prst="dkUpDiag">
                      <a:fgClr>
                        <a:srgbClr val="580604"/>
                      </a:fgClr>
                      <a:bgClr>
                        <a:schemeClr val="bg1"/>
                      </a:bgClr>
                    </a:pattFill>
                  </a:tcPr>
                </a:tc>
                <a:tc>
                  <a:txBody>
                    <a:bodyPr/>
                    <a:lstStyle/>
                    <a:p>
                      <a:pPr algn="ctr"/>
                      <a:r>
                        <a:rPr lang="en-US">
                          <a:solidFill>
                            <a:schemeClr val="tx2"/>
                          </a:solidFill>
                        </a:rPr>
                        <a:t>M</a:t>
                      </a:r>
                    </a:p>
                  </a:txBody>
                  <a:tcPr anchor="ctr">
                    <a:solidFill>
                      <a:srgbClr val="FFC000"/>
                    </a:solidFill>
                  </a:tcPr>
                </a:tc>
                <a:tc>
                  <a:txBody>
                    <a:bodyPr/>
                    <a:lstStyle/>
                    <a:p>
                      <a:pPr algn="ctr"/>
                      <a:r>
                        <a:rPr lang="en-US">
                          <a:solidFill>
                            <a:schemeClr val="tx2"/>
                          </a:solidFill>
                        </a:rPr>
                        <a:t>M</a:t>
                      </a:r>
                    </a:p>
                  </a:txBody>
                  <a:tcPr anchor="ctr">
                    <a:solidFill>
                      <a:srgbClr val="FFC000"/>
                    </a:solidFill>
                  </a:tcPr>
                </a:tc>
                <a:tc>
                  <a:txBody>
                    <a:bodyPr/>
                    <a:lstStyle/>
                    <a:p>
                      <a:pPr algn="ctr"/>
                      <a:r>
                        <a:rPr lang="en-US">
                          <a:solidFill>
                            <a:schemeClr val="tx2"/>
                          </a:solidFill>
                        </a:rPr>
                        <a:t>M</a:t>
                      </a:r>
                    </a:p>
                  </a:txBody>
                  <a:tcPr anchor="ctr">
                    <a:pattFill prst="dkUpDiag">
                      <a:fgClr>
                        <a:schemeClr val="accent6">
                          <a:lumMod val="50000"/>
                        </a:schemeClr>
                      </a:fgClr>
                      <a:bgClr>
                        <a:schemeClr val="bg1"/>
                      </a:bgClr>
                    </a:pattFill>
                  </a:tcPr>
                </a:tc>
                <a:tc>
                  <a:txBody>
                    <a:bodyPr/>
                    <a:lstStyle/>
                    <a:p>
                      <a:pPr algn="ctr"/>
                      <a:r>
                        <a:rPr lang="en-US">
                          <a:solidFill>
                            <a:schemeClr val="tx2">
                              <a:lumMod val="50000"/>
                            </a:schemeClr>
                          </a:solidFill>
                        </a:rPr>
                        <a:t>H</a:t>
                      </a:r>
                    </a:p>
                  </a:txBody>
                  <a:tcPr anchor="ctr"/>
                </a:tc>
                <a:tc>
                  <a:txBody>
                    <a:bodyPr/>
                    <a:lstStyle/>
                    <a:p>
                      <a:pPr algn="ctr"/>
                      <a:r>
                        <a:rPr lang="en-US">
                          <a:solidFill>
                            <a:schemeClr val="tx2">
                              <a:lumMod val="50000"/>
                            </a:schemeClr>
                          </a:solidFill>
                        </a:rPr>
                        <a:t>H</a:t>
                      </a:r>
                    </a:p>
                  </a:txBody>
                  <a:tcPr anchor="ctr">
                    <a:solidFill>
                      <a:schemeClr val="tx2">
                        <a:lumMod val="75000"/>
                      </a:schemeClr>
                    </a:solidFill>
                  </a:tcPr>
                </a:tc>
                <a:extLst>
                  <a:ext uri="{0D108BD9-81ED-4DB2-BD59-A6C34878D82A}">
                    <a16:rowId xmlns:a16="http://schemas.microsoft.com/office/drawing/2014/main" val="736172059"/>
                  </a:ext>
                </a:extLst>
              </a:tr>
              <a:tr h="370840">
                <a:tc>
                  <a:txBody>
                    <a:bodyPr/>
                    <a:lstStyle/>
                    <a:p>
                      <a:pPr algn="ctr"/>
                      <a:r>
                        <a:rPr lang="en-US">
                          <a:solidFill>
                            <a:schemeClr val="tx2"/>
                          </a:solidFill>
                        </a:rPr>
                        <a:t>3</a:t>
                      </a:r>
                    </a:p>
                  </a:txBody>
                  <a:tcPr anchor="ctr">
                    <a:lnR w="12700" cap="flat" cmpd="sng" algn="ctr">
                      <a:solidFill>
                        <a:schemeClr val="bg1"/>
                      </a:solidFill>
                      <a:prstDash val="solid"/>
                      <a:round/>
                      <a:headEnd type="none" w="med" len="med"/>
                      <a:tailEnd type="none" w="med" len="med"/>
                    </a:lnR>
                    <a:solidFill>
                      <a:srgbClr val="580604"/>
                    </a:solidFill>
                  </a:tcPr>
                </a:tc>
                <a:tc>
                  <a:txBody>
                    <a:bodyPr/>
                    <a:lstStyle/>
                    <a:p>
                      <a:pPr algn="ctr"/>
                      <a:r>
                        <a:rPr lang="en-US">
                          <a:solidFill>
                            <a:schemeClr val="tx2"/>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580604"/>
                    </a:solidFill>
                  </a:tcPr>
                </a:tc>
                <a:tc>
                  <a:txBody>
                    <a:bodyPr/>
                    <a:lstStyle/>
                    <a:p>
                      <a:pPr algn="ctr"/>
                      <a:r>
                        <a:rPr lang="en-US">
                          <a:solidFill>
                            <a:schemeClr val="tx2"/>
                          </a:solidFill>
                        </a:rPr>
                        <a:t>5</a:t>
                      </a:r>
                    </a:p>
                  </a:txBody>
                  <a:tcPr anchor="ctr">
                    <a:lnL w="12700" cap="flat" cmpd="sng" algn="ctr">
                      <a:solidFill>
                        <a:schemeClr val="bg1"/>
                      </a:solidFill>
                      <a:prstDash val="solid"/>
                      <a:round/>
                      <a:headEnd type="none" w="med" len="med"/>
                      <a:tailEnd type="none" w="med" len="med"/>
                    </a:lnL>
                    <a:solidFill>
                      <a:srgbClr val="580604"/>
                    </a:solidFill>
                  </a:tcPr>
                </a:tc>
                <a:tc>
                  <a:txBody>
                    <a:bodyPr/>
                    <a:lstStyle/>
                    <a:p>
                      <a:pPr algn="ctr"/>
                      <a:r>
                        <a:rPr lang="en-US">
                          <a:solidFill>
                            <a:schemeClr val="tx2"/>
                          </a:solidFill>
                        </a:rPr>
                        <a:t>7</a:t>
                      </a:r>
                    </a:p>
                  </a:txBody>
                  <a:tcPr anchor="ctr">
                    <a:pattFill prst="dkUpDiag">
                      <a:fgClr>
                        <a:srgbClr val="580604"/>
                      </a:fgClr>
                      <a:bgClr>
                        <a:schemeClr val="bg1"/>
                      </a:bgClr>
                    </a:pattFill>
                  </a:tcPr>
                </a:tc>
                <a:tc>
                  <a:txBody>
                    <a:bodyPr/>
                    <a:lstStyle/>
                    <a:p>
                      <a:pPr algn="ctr"/>
                      <a:r>
                        <a:rPr lang="en-US">
                          <a:solidFill>
                            <a:schemeClr val="tx2"/>
                          </a:solidFill>
                        </a:rPr>
                        <a:t>10</a:t>
                      </a:r>
                    </a:p>
                  </a:txBody>
                  <a:tcPr anchor="ctr">
                    <a:pattFill prst="dkUpDiag">
                      <a:fgClr>
                        <a:srgbClr val="580604"/>
                      </a:fgClr>
                      <a:bgClr>
                        <a:schemeClr val="bg1"/>
                      </a:bgClr>
                    </a:pattFill>
                  </a:tcPr>
                </a:tc>
                <a:tc>
                  <a:txBody>
                    <a:bodyPr/>
                    <a:lstStyle/>
                    <a:p>
                      <a:pPr algn="ctr"/>
                      <a:r>
                        <a:rPr lang="en-US">
                          <a:solidFill>
                            <a:schemeClr val="tx2"/>
                          </a:solidFill>
                        </a:rPr>
                        <a:t>11</a:t>
                      </a:r>
                    </a:p>
                  </a:txBody>
                  <a:tcPr anchor="ctr">
                    <a:pattFill prst="dkUpDiag">
                      <a:fgClr>
                        <a:srgbClr val="580604"/>
                      </a:fgClr>
                      <a:bgClr>
                        <a:schemeClr val="bg1"/>
                      </a:bgClr>
                    </a:pattFill>
                  </a:tcPr>
                </a:tc>
                <a:tc>
                  <a:txBody>
                    <a:bodyPr/>
                    <a:lstStyle/>
                    <a:p>
                      <a:pPr algn="ctr"/>
                      <a:r>
                        <a:rPr lang="en-US">
                          <a:solidFill>
                            <a:schemeClr val="tx2"/>
                          </a:solidFill>
                        </a:rPr>
                        <a:t>12</a:t>
                      </a:r>
                    </a:p>
                  </a:txBody>
                  <a:tcPr anchor="ctr">
                    <a:pattFill prst="dkUpDiag">
                      <a:fgClr>
                        <a:srgbClr val="580604"/>
                      </a:fgClr>
                      <a:bgClr>
                        <a:schemeClr val="bg1"/>
                      </a:bgClr>
                    </a:pattFill>
                  </a:tcPr>
                </a:tc>
                <a:tc>
                  <a:txBody>
                    <a:bodyPr/>
                    <a:lstStyle/>
                    <a:p>
                      <a:pPr algn="ctr"/>
                      <a:r>
                        <a:rPr lang="en-US">
                          <a:solidFill>
                            <a:schemeClr val="tx2"/>
                          </a:solidFill>
                        </a:rPr>
                        <a:t>14</a:t>
                      </a:r>
                    </a:p>
                  </a:txBody>
                  <a:tcPr anchor="ctr">
                    <a:pattFill prst="dkUpDiag">
                      <a:fgClr>
                        <a:srgbClr val="580604"/>
                      </a:fgClr>
                      <a:bgClr>
                        <a:schemeClr val="bg1"/>
                      </a:bgClr>
                    </a:pattFill>
                  </a:tcPr>
                </a:tc>
                <a:tc>
                  <a:txBody>
                    <a:bodyPr/>
                    <a:lstStyle/>
                    <a:p>
                      <a:pPr algn="ctr"/>
                      <a:r>
                        <a:rPr lang="en-US">
                          <a:solidFill>
                            <a:schemeClr val="tx2"/>
                          </a:solidFill>
                        </a:rPr>
                        <a:t>0</a:t>
                      </a:r>
                    </a:p>
                  </a:txBody>
                  <a:tcPr anchor="ctr">
                    <a:solidFill>
                      <a:srgbClr val="FFC000"/>
                    </a:solidFill>
                  </a:tcPr>
                </a:tc>
                <a:tc>
                  <a:txBody>
                    <a:bodyPr/>
                    <a:lstStyle/>
                    <a:p>
                      <a:pPr algn="ctr"/>
                      <a:r>
                        <a:rPr lang="en-US">
                          <a:solidFill>
                            <a:schemeClr val="tx2"/>
                          </a:solidFill>
                        </a:rPr>
                        <a:t>0</a:t>
                      </a:r>
                    </a:p>
                  </a:txBody>
                  <a:tcPr anchor="ctr">
                    <a:solidFill>
                      <a:srgbClr val="FFC000"/>
                    </a:solidFill>
                  </a:tcPr>
                </a:tc>
                <a:tc>
                  <a:txBody>
                    <a:bodyPr/>
                    <a:lstStyle/>
                    <a:p>
                      <a:pPr algn="ctr"/>
                      <a:r>
                        <a:rPr lang="en-US">
                          <a:solidFill>
                            <a:schemeClr val="tx2"/>
                          </a:solidFill>
                        </a:rPr>
                        <a:t>18</a:t>
                      </a:r>
                    </a:p>
                  </a:txBody>
                  <a:tcPr anchor="ctr">
                    <a:pattFill prst="dkUpDiag">
                      <a:fgClr>
                        <a:schemeClr val="accent6">
                          <a:lumMod val="50000"/>
                        </a:schemeClr>
                      </a:fgClr>
                      <a:bgClr>
                        <a:schemeClr val="bg1"/>
                      </a:bgClr>
                    </a:pattFill>
                  </a:tcPr>
                </a:tc>
                <a:tc>
                  <a:txBody>
                    <a:bodyPr/>
                    <a:lstStyle/>
                    <a:p>
                      <a:pPr algn="ctr"/>
                      <a:r>
                        <a:rPr lang="en-US">
                          <a:solidFill>
                            <a:schemeClr val="tx2">
                              <a:lumMod val="50000"/>
                            </a:schemeClr>
                          </a:solidFill>
                        </a:rPr>
                        <a:t>0</a:t>
                      </a:r>
                    </a:p>
                  </a:txBody>
                  <a:tcPr anchor="ctr"/>
                </a:tc>
                <a:tc>
                  <a:txBody>
                    <a:bodyPr/>
                    <a:lstStyle/>
                    <a:p>
                      <a:pPr algn="ctr"/>
                      <a:r>
                        <a:rPr lang="en-US">
                          <a:solidFill>
                            <a:schemeClr val="tx2">
                              <a:lumMod val="50000"/>
                            </a:schemeClr>
                          </a:solidFill>
                        </a:rPr>
                        <a:t>2</a:t>
                      </a:r>
                    </a:p>
                  </a:txBody>
                  <a:tcPr anchor="ctr">
                    <a:solidFill>
                      <a:schemeClr val="tx2">
                        <a:lumMod val="75000"/>
                      </a:schemeClr>
                    </a:solidFill>
                  </a:tcPr>
                </a:tc>
                <a:extLst>
                  <a:ext uri="{0D108BD9-81ED-4DB2-BD59-A6C34878D82A}">
                    <a16:rowId xmlns:a16="http://schemas.microsoft.com/office/drawing/2014/main" val="3775053730"/>
                  </a:ext>
                </a:extLst>
              </a:tr>
            </a:tbl>
          </a:graphicData>
        </a:graphic>
      </p:graphicFrame>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16</a:t>
            </a:fld>
            <a:endParaRPr lang="en-US"/>
          </a:p>
        </p:txBody>
      </p:sp>
      <p:sp>
        <p:nvSpPr>
          <p:cNvPr id="13" name="TextBox 12">
            <a:extLst>
              <a:ext uri="{FF2B5EF4-FFF2-40B4-BE49-F238E27FC236}">
                <a16:creationId xmlns:a16="http://schemas.microsoft.com/office/drawing/2014/main" id="{66809A27-8EE8-072C-74AE-7901363E1326}"/>
              </a:ext>
            </a:extLst>
          </p:cNvPr>
          <p:cNvSpPr txBox="1"/>
          <p:nvPr/>
        </p:nvSpPr>
        <p:spPr>
          <a:xfrm>
            <a:off x="838199" y="6446325"/>
            <a:ext cx="9013368" cy="369332"/>
          </a:xfrm>
          <a:prstGeom prst="rect">
            <a:avLst/>
          </a:prstGeom>
          <a:noFill/>
        </p:spPr>
        <p:txBody>
          <a:bodyPr wrap="square" rtlCol="0">
            <a:spAutoFit/>
          </a:bodyPr>
          <a:lstStyle/>
          <a:p>
            <a:r>
              <a:rPr lang="en-US" i="1">
                <a:solidFill>
                  <a:schemeClr val="tx2">
                    <a:lumMod val="50000"/>
                  </a:schemeClr>
                </a:solidFill>
              </a:rPr>
              <a:t>Heuristic: Ignoring cross-hatched tire sets reduces the total number of simulations.</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2304A6-998C-036E-E1C7-D33DB478B9EE}"/>
                  </a:ext>
                </a:extLst>
              </p:cNvPr>
              <p:cNvSpPr txBox="1"/>
              <p:nvPr/>
            </p:nvSpPr>
            <p:spPr>
              <a:xfrm>
                <a:off x="838201" y="2296943"/>
                <a:ext cx="10515599" cy="4149662"/>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cs typeface="Times New Roman" panose="02020603050405020304" pitchFamily="18" charset="0"/>
                  </a:rPr>
                  <a:t>Define a </a:t>
                </a:r>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𝑇</m:t>
                        </m:r>
                      </m:sub>
                    </m:sSub>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US" sz="1800">
                    <a:latin typeface="Cambria Math" panose="02040503050406030204" pitchFamily="18" charset="0"/>
                    <a:ea typeface="Cambria Math" panose="02040503050406030204" pitchFamily="18" charset="0"/>
                    <a:cs typeface="Times New Roman" panose="02020603050405020304" pitchFamily="18" charset="0"/>
                  </a:rPr>
                  <a:t> matrix </a:t>
                </a:r>
                <a:r>
                  <a:rPr lang="en-US" i="1">
                    <a:latin typeface="Cambria Math" panose="02040503050406030204" pitchFamily="18" charset="0"/>
                    <a:ea typeface="Cambria Math" panose="02040503050406030204" pitchFamily="18" charset="0"/>
                    <a:cs typeface="Times New Roman" panose="02020603050405020304" pitchFamily="18" charset="0"/>
                  </a:rPr>
                  <a:t>T</a:t>
                </a:r>
                <a14:m>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r>
                      <a:rPr lang="en-US" sz="1800" b="0" i="0" smtClean="0">
                        <a:latin typeface="Cambria Math" panose="02040503050406030204" pitchFamily="18" charset="0"/>
                        <a:ea typeface="Calibri" panose="020F0502020204030204" pitchFamily="34" charset="0"/>
                        <a:cs typeface="Times New Roman" panose="02020603050405020304" pitchFamily="18" charset="0"/>
                      </a:rPr>
                      <m:t>.</m:t>
                    </m:r>
                  </m:oMath>
                </a14:m>
                <a:r>
                  <a:rPr lang="en-US">
                    <a:latin typeface="Cambria Math" panose="02040503050406030204" pitchFamily="18" charset="0"/>
                    <a:ea typeface="Cambria Math" panose="02040503050406030204" pitchFamily="18" charset="0"/>
                    <a:cs typeface="Times New Roman" panose="02020603050405020304" pitchFamily="18" charset="0"/>
                  </a:rPr>
                  <a:t> Each row describes a set of tires available for race week</a:t>
                </a:r>
                <a:r>
                  <a:rPr lang="en-US" i="1">
                    <a:latin typeface="Cambria Math" panose="02040503050406030204" pitchFamily="18" charset="0"/>
                    <a:ea typeface="Cambria Math" panose="02040503050406030204" pitchFamily="18" charset="0"/>
                    <a:cs typeface="Times New Roman" panose="02020603050405020304" pitchFamily="18" charset="0"/>
                  </a:rPr>
                  <a:t>.</a:t>
                </a:r>
              </a:p>
              <a:p>
                <a:endParaRPr lang="en-US" sz="1800" b="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𝑇</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800" b="0" i="1" smtClean="0">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brk m:alnAt="7"/>
                                      </m:rPr>
                                      <a:rPr lang="en-US" i="1">
                                        <a:latin typeface="Cambria Math" panose="02040503050406030204" pitchFamily="18" charset="0"/>
                                        <a:ea typeface="Calibri" panose="020F0502020204030204" pitchFamily="34" charset="0"/>
                                        <a:cs typeface="Times New Roman" panose="02020603050405020304" pitchFamily="18" charset="0"/>
                                      </a:rPr>
                                      <m:t>𝑎</m:t>
                                    </m:r>
                                  </m:e>
                                  <m:sub>
                                    <m:r>
                                      <m:rPr>
                                        <m:brk m:alnAt="7"/>
                                      </m:rPr>
                                      <a:rPr lang="en-US" i="1">
                                        <a:latin typeface="Cambria Math" panose="02040503050406030204" pitchFamily="18" charset="0"/>
                                        <a:ea typeface="Calibri" panose="020F0502020204030204" pitchFamily="34" charset="0"/>
                                        <a:cs typeface="Times New Roman" panose="02020603050405020304" pitchFamily="18" charset="0"/>
                                      </a:rPr>
                                      <m:t>0</m:t>
                                    </m:r>
                                  </m:sub>
                                </m:sSub>
                              </m:e>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𝑐</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e>
                            </m:mr>
                            <m:mr>
                              <m:e>
                                <m:r>
                                  <a:rPr lang="en-US" i="1">
                                    <a:latin typeface="Cambria Math" panose="02040503050406030204" pitchFamily="18" charset="0"/>
                                    <a:ea typeface="Calibri" panose="020F0502020204030204" pitchFamily="34" charset="0"/>
                                    <a:cs typeface="Times New Roman" panose="02020603050405020304" pitchFamily="18" charset="0"/>
                                  </a:rPr>
                                  <m:t>⋮</m:t>
                                </m:r>
                              </m:e>
                              <m:e>
                                <m:r>
                                  <a:rPr lang="en-US" i="1">
                                    <a:latin typeface="Cambria Math" panose="02040503050406030204" pitchFamily="18" charset="0"/>
                                    <a:ea typeface="Calibri" panose="020F0502020204030204" pitchFamily="34" charset="0"/>
                                    <a:cs typeface="Times New Roman" panose="02020603050405020304" pitchFamily="18" charset="0"/>
                                  </a:rPr>
                                  <m:t>⋮</m:t>
                                </m:r>
                              </m:e>
                            </m:mr>
                            <m:m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e>
                                <m:sSub>
                                  <m:sSubPr>
                                    <m:ctrlPr>
                                      <a:rPr lang="en-US"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latin typeface="Cambria Math" panose="02040503050406030204" pitchFamily="18" charset="0"/>
                                        <a:ea typeface="Calibri" panose="020F0502020204030204" pitchFamily="34" charset="0"/>
                                        <a:cs typeface="Times New Roman" panose="02020603050405020304" pitchFamily="18" charset="0"/>
                                      </a:rPr>
                                      <m:t>𝑐</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mr>
                          </m:m>
                        </m:e>
                      </m:d>
                    </m:oMath>
                  </m:oMathPara>
                </a14:m>
                <a:endParaRPr lang="en-US" sz="1800" b="0">
                  <a:ea typeface="Calibri" panose="020F0502020204030204" pitchFamily="34" charset="0"/>
                  <a:cs typeface="Times New Roman" panose="02020603050405020304" pitchFamily="18" charset="0"/>
                </a:endParaRPr>
              </a:p>
              <a:p>
                <a:endParaRPr lang="en-US">
                  <a:ea typeface="Calibri" panose="020F0502020204030204" pitchFamily="34"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Tires are described using the parameters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a:latin typeface="Cambria Math" panose="02040503050406030204" pitchFamily="18" charset="0"/>
                    <a:ea typeface="Cambria Math" panose="02040503050406030204" pitchFamily="18" charset="0"/>
                    <a:cs typeface="Times New Roman" panose="02020603050405020304" pitchFamily="18" charset="0"/>
                  </a:rPr>
                  <a:t>, the age of the tire,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a:latin typeface="Cambria Math" panose="02040503050406030204" pitchFamily="18" charset="0"/>
                    <a:ea typeface="Cambria Math" panose="02040503050406030204" pitchFamily="18" charset="0"/>
                    <a:cs typeface="Times New Roman" panose="02020603050405020304" pitchFamily="18" charset="0"/>
                  </a:rPr>
                  <a:t>, the compound of tire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a:latin typeface="Cambria Math" panose="02040503050406030204" pitchFamily="18" charset="0"/>
                    <a:ea typeface="Cambria Math" panose="02040503050406030204" pitchFamily="18" charset="0"/>
                    <a:cs typeface="Times New Roman" panose="02020603050405020304" pitchFamily="18" charset="0"/>
                  </a:rPr>
                  <a:t>. </a:t>
                </a:r>
                <a:endParaRPr lang="en-US">
                  <a:latin typeface="Cambria Math" panose="02040503050406030204" pitchFamily="18" charset="0"/>
                  <a:ea typeface="Cambria Math" panose="02040503050406030204" pitchFamily="18" charset="0"/>
                  <a:cs typeface="Times New Roman" panose="02020603050405020304" pitchFamily="18" charset="0"/>
                </a:endParaRPr>
              </a:p>
              <a:p>
                <a:endParaRPr lang="en-US" sz="1800" b="0" i="1">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𝑐</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d>
                    </m:oMath>
                  </m:oMathPara>
                </a14:m>
                <a:endParaRPr lang="en-US">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𝑎</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0,1,…,</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𝑀</m:t>
                              </m:r>
                            </m:sub>
                          </m:sSub>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ℤ</m:t>
                      </m:r>
                    </m:oMath>
                  </m:oMathPara>
                </a14:m>
                <a:endParaRPr lang="en-US" sz="1800" b="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𝑀</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b="0">
                  <a:ea typeface="Calibri" panose="020F0502020204030204" pitchFamily="34" charset="0"/>
                  <a:cs typeface="Times New Roman" panose="02020603050405020304" pitchFamily="18" charset="0"/>
                </a:endParaRPr>
              </a:p>
              <a:p>
                <a:endParaRPr lang="en-US">
                  <a:ea typeface="Calibri" panose="020F0502020204030204" pitchFamily="34"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𝑀</m:t>
                        </m:r>
                      </m:sub>
                    </m:sSub>
                  </m:oMath>
                </a14:m>
                <a:r>
                  <a:rPr lang="en-US" sz="1800" b="0" i="1">
                    <a:latin typeface="Cambria Math" panose="02040503050406030204" pitchFamily="18" charset="0"/>
                    <a:ea typeface="Cambria Math" panose="02040503050406030204" pitchFamily="18" charset="0"/>
                    <a:cs typeface="Times New Roman" panose="02020603050405020304" pitchFamily="18" charset="0"/>
                  </a:rPr>
                  <a:t> </a:t>
                </a:r>
                <a:r>
                  <a:rPr lang="en-US" sz="1800" b="0">
                    <a:latin typeface="Cambria Math" panose="02040503050406030204" pitchFamily="18" charset="0"/>
                    <a:ea typeface="Cambria Math" panose="02040503050406030204" pitchFamily="18" charset="0"/>
                    <a:cs typeface="Times New Roman" panose="02020603050405020304" pitchFamily="18" charset="0"/>
                  </a:rPr>
                  <a:t>is the theoretical maximum life of tire compound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800" b="0">
                  <a:ea typeface="Calibri" panose="020F0502020204030204" pitchFamily="34" charset="0"/>
                  <a:cs typeface="Times New Roman" panose="02020603050405020304" pitchFamily="18" charset="0"/>
                </a:endParaRPr>
              </a:p>
              <a:p>
                <a:endParaRPr lang="en-US" sz="1800" b="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𝑀</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ℤ</m:t>
                      </m:r>
                    </m:oMath>
                  </m:oMathPara>
                </a14:m>
                <a:endParaRPr lang="en-US">
                  <a:ea typeface="Calibri" panose="020F0502020204030204" pitchFamily="34" charset="0"/>
                  <a:cs typeface="Times New Roman" panose="02020603050405020304" pitchFamily="18" charset="0"/>
                </a:endParaRPr>
              </a:p>
            </p:txBody>
          </p:sp>
        </mc:Choice>
        <mc:Fallback>
          <p:sp>
            <p:nvSpPr>
              <p:cNvPr id="19" name="TextBox 18">
                <a:extLst>
                  <a:ext uri="{FF2B5EF4-FFF2-40B4-BE49-F238E27FC236}">
                    <a16:creationId xmlns:a16="http://schemas.microsoft.com/office/drawing/2014/main" id="{F82304A6-998C-036E-E1C7-D33DB478B9EE}"/>
                  </a:ext>
                </a:extLst>
              </p:cNvPr>
              <p:cNvSpPr txBox="1">
                <a:spLocks noRot="1" noChangeAspect="1" noMove="1" noResize="1" noEditPoints="1" noAdjustHandles="1" noChangeArrowheads="1" noChangeShapeType="1" noTextEdit="1"/>
              </p:cNvSpPr>
              <p:nvPr/>
            </p:nvSpPr>
            <p:spPr>
              <a:xfrm>
                <a:off x="838201" y="2296943"/>
                <a:ext cx="10515599" cy="4149662"/>
              </a:xfrm>
              <a:prstGeom prst="rect">
                <a:avLst/>
              </a:prstGeom>
              <a:blipFill>
                <a:blip r:embed="rId3"/>
                <a:stretch>
                  <a:fillRect l="-603" t="-610" b="-610"/>
                </a:stretch>
              </a:blipFill>
            </p:spPr>
            <p:txBody>
              <a:bodyPr/>
              <a:lstStyle/>
              <a:p>
                <a:r>
                  <a:rPr lang="en-US">
                    <a:noFill/>
                  </a:rPr>
                  <a:t> </a:t>
                </a:r>
              </a:p>
            </p:txBody>
          </p:sp>
        </mc:Fallback>
      </mc:AlternateContent>
    </p:spTree>
    <p:extLst>
      <p:ext uri="{BB962C8B-B14F-4D97-AF65-F5344CB8AC3E}">
        <p14:creationId xmlns:p14="http://schemas.microsoft.com/office/powerpoint/2010/main" val="316367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p:txBody>
          <a:bodyPr/>
          <a:lstStyle/>
          <a:p>
            <a:r>
              <a:rPr lang="en-US"/>
              <a:t>Racing strategy</a:t>
            </a:r>
          </a:p>
        </p:txBody>
      </p:sp>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17</a:t>
            </a:fld>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2304A6-998C-036E-E1C7-D33DB478B9EE}"/>
                  </a:ext>
                </a:extLst>
              </p:cNvPr>
              <p:cNvSpPr txBox="1"/>
              <p:nvPr/>
            </p:nvSpPr>
            <p:spPr>
              <a:xfrm>
                <a:off x="838200" y="1445442"/>
                <a:ext cx="10515599" cy="5540556"/>
              </a:xfrm>
              <a:prstGeom prst="rect">
                <a:avLst/>
              </a:prstGeom>
              <a:noFill/>
            </p:spPr>
            <p:txBody>
              <a:bodyPr wrap="square">
                <a:spAutoFit/>
              </a:bodyPr>
              <a:lstStyle/>
              <a:p>
                <a:r>
                  <a:rPr lang="en-US" sz="1800">
                    <a:latin typeface="Cambria Math" panose="02040503050406030204" pitchFamily="18" charset="0"/>
                    <a:ea typeface="Cambria Math" panose="02040503050406030204" pitchFamily="18" charset="0"/>
                    <a:cs typeface="Times New Roman" panose="02020603050405020304" pitchFamily="18" charset="0"/>
                  </a:rPr>
                  <a:t>Define tire set as an </a:t>
                </a:r>
                <a:r>
                  <a:rPr lang="en-US" sz="1800" i="1">
                    <a:latin typeface="Cambria Math" panose="02040503050406030204" pitchFamily="18" charset="0"/>
                    <a:ea typeface="Cambria Math" panose="02040503050406030204" pitchFamily="18" charset="0"/>
                    <a:cs typeface="Times New Roman" panose="02020603050405020304" pitchFamily="18" charset="0"/>
                  </a:rPr>
                  <a:t>N</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US" sz="1800">
                    <a:latin typeface="Cambria Math" panose="02040503050406030204" pitchFamily="18" charset="0"/>
                    <a:ea typeface="Cambria Math" panose="02040503050406030204" pitchFamily="18" charset="0"/>
                    <a:cs typeface="Times New Roman" panose="02020603050405020304" pitchFamily="18" charset="0"/>
                  </a:rPr>
                  <a:t> matrix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𝑇</m:t>
                            </m:r>
                          </m:e>
                        </m:acc>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a:latin typeface="Cambria Math" panose="02040503050406030204" pitchFamily="18" charset="0"/>
                    <a:ea typeface="Cambria Math" panose="02040503050406030204" pitchFamily="18" charset="0"/>
                    <a:cs typeface="Times New Roman" panose="02020603050405020304" pitchFamily="18" charset="0"/>
                  </a:rPr>
                  <a:t>. Splitting the race into a fixed number of stints </a:t>
                </a:r>
                <a:r>
                  <a:rPr lang="en-US" i="1">
                    <a:latin typeface="Cambria Math" panose="02040503050406030204" pitchFamily="18" charset="0"/>
                    <a:ea typeface="Cambria Math" panose="02040503050406030204" pitchFamily="18" charset="0"/>
                    <a:cs typeface="Times New Roman" panose="02020603050405020304" pitchFamily="18" charset="0"/>
                  </a:rPr>
                  <a:t>N</a:t>
                </a:r>
                <a:r>
                  <a:rPr lang="en-US">
                    <a:latin typeface="Cambria Math" panose="02040503050406030204" pitchFamily="18" charset="0"/>
                    <a:ea typeface="Cambria Math" panose="02040503050406030204" pitchFamily="18" charset="0"/>
                    <a:cs typeface="Times New Roman" panose="02020603050405020304" pitchFamily="18" charset="0"/>
                  </a:rPr>
                  <a:t> (pit stops = </a:t>
                </a:r>
                <a:r>
                  <a:rPr lang="en-US" i="1">
                    <a:latin typeface="Cambria Math" panose="02040503050406030204" pitchFamily="18" charset="0"/>
                    <a:ea typeface="Cambria Math" panose="02040503050406030204" pitchFamily="18" charset="0"/>
                    <a:cs typeface="Times New Roman" panose="02020603050405020304" pitchFamily="18" charset="0"/>
                  </a:rPr>
                  <a:t>N − 1</a:t>
                </a:r>
                <a:r>
                  <a:rPr lang="en-US">
                    <a:latin typeface="Cambria Math" panose="02040503050406030204" pitchFamily="18" charset="0"/>
                    <a:ea typeface="Cambria Math" panose="02040503050406030204" pitchFamily="18" charset="0"/>
                    <a:cs typeface="Times New Roman" panose="02020603050405020304" pitchFamily="18" charset="0"/>
                  </a:rPr>
                  <a:t>) with stint index </a:t>
                </a:r>
                <a:r>
                  <a:rPr lang="en-US" i="1" err="1">
                    <a:latin typeface="Cambria Math" panose="02040503050406030204" pitchFamily="18" charset="0"/>
                    <a:ea typeface="Cambria Math" panose="02040503050406030204" pitchFamily="18" charset="0"/>
                    <a:cs typeface="Times New Roman" panose="02020603050405020304" pitchFamily="18" charset="0"/>
                  </a:rPr>
                  <a:t>i</a:t>
                </a:r>
                <a:r>
                  <a:rPr lang="en-US">
                    <a:latin typeface="Cambria Math" panose="02040503050406030204" pitchFamily="18" charset="0"/>
                    <a:ea typeface="Cambria Math" panose="02040503050406030204" pitchFamily="18" charset="0"/>
                    <a:cs typeface="Times New Roman" panose="02020603050405020304" pitchFamily="18" charset="0"/>
                  </a:rPr>
                  <a:t>, tires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atin typeface="Cambria Math" panose="02040503050406030204" pitchFamily="18" charset="0"/>
                    <a:ea typeface="Cambria Math" panose="02040503050406030204" pitchFamily="18" charset="0"/>
                    <a:cs typeface="Times New Roman" panose="02020603050405020304" pitchFamily="18" charset="0"/>
                  </a:rPr>
                  <a:t>and stint lengths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atin typeface="Cambria Math" panose="02040503050406030204" pitchFamily="18" charset="0"/>
                    <a:ea typeface="Cambria Math" panose="02040503050406030204" pitchFamily="18" charset="0"/>
                    <a:cs typeface="Times New Roman" panose="02020603050405020304" pitchFamily="18" charset="0"/>
                  </a:rPr>
                  <a:t> as optimization variables for strategy </a:t>
                </a:r>
                <a:r>
                  <a:rPr lang="en-US" i="1">
                    <a:latin typeface="Cambria Math" panose="02040503050406030204" pitchFamily="18" charset="0"/>
                    <a:ea typeface="Cambria Math" panose="02040503050406030204" pitchFamily="18" charset="0"/>
                    <a:cs typeface="Times New Roman" panose="02020603050405020304" pitchFamily="18" charset="0"/>
                  </a:rPr>
                  <a:t>s.</a:t>
                </a:r>
                <a:endParaRPr lang="en-US">
                  <a:latin typeface="Cambria Math" panose="02040503050406030204" pitchFamily="18" charset="0"/>
                  <a:ea typeface="Cambria Math" panose="02040503050406030204" pitchFamily="18" charset="0"/>
                  <a:cs typeface="Times New Roman" panose="02020603050405020304" pitchFamily="18" charset="0"/>
                </a:endParaRPr>
              </a:p>
              <a:p>
                <a:endParaRPr lang="en-US" sz="1800" b="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𝑇</m:t>
                              </m:r>
                            </m:e>
                          </m:acc>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𝑁</m:t>
                                    </m:r>
                                  </m:sub>
                                </m:sSub>
                              </m:e>
                            </m:mr>
                          </m:m>
                        </m:e>
                      </m:d>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b="1" i="1">
                              <a:latin typeface="Cambria Math" panose="02040503050406030204" pitchFamily="18" charset="0"/>
                              <a:ea typeface="Cambria Math" panose="02040503050406030204" pitchFamily="18" charset="0"/>
                              <a:cs typeface="Times New Roman" panose="02020603050405020304" pitchFamily="18" charset="0"/>
                            </a:rPr>
                            <m:t>𝒂</m:t>
                          </m:r>
                        </m:e>
                      </m:acc>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𝑁</m:t>
                                    </m:r>
                                  </m:sub>
                                </m:sSub>
                              </m:e>
                            </m:mr>
                          </m:m>
                        </m:e>
                      </m:d>
                    </m:oMath>
                  </m:oMathPara>
                </a14:m>
                <a:endParaRPr lang="en-US">
                  <a:latin typeface="Cambria Math" panose="02040503050406030204" pitchFamily="18" charset="0"/>
                  <a:ea typeface="Cambria Math" panose="02040503050406030204" pitchFamily="18" charset="0"/>
                  <a:cs typeface="Times New Roman" panose="02020603050405020304" pitchFamily="18" charset="0"/>
                </a:endParaRPr>
              </a:p>
              <a:p>
                <a:endParaRPr lang="en-US">
                  <a:latin typeface="Cambria Math" panose="02040503050406030204" pitchFamily="18" charset="0"/>
                  <a:ea typeface="Cambria Math" panose="02040503050406030204" pitchFamily="18"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Create strategies for all the possible combinations of tires from the remaining tire inventory.</a:t>
                </a:r>
              </a:p>
              <a:p>
                <a:endParaRPr lang="en-US">
                  <a:latin typeface="Cambria Math" panose="02040503050406030204" pitchFamily="18" charset="0"/>
                  <a:ea typeface="Cambria Math" panose="02040503050406030204" pitchFamily="18"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Constraints:</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a:latin typeface="Cambria Math" panose="02040503050406030204" pitchFamily="18" charset="0"/>
                    <a:ea typeface="Cambria Math" panose="02040503050406030204" pitchFamily="18" charset="0"/>
                    <a:cs typeface="Times New Roman" panose="02020603050405020304" pitchFamily="18" charset="0"/>
                  </a:rPr>
                  <a:t> is sampled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a:latin typeface="Cambria Math" panose="02040503050406030204" pitchFamily="18" charset="0"/>
                    <a:ea typeface="Cambria Math" panose="02040503050406030204" pitchFamily="18" charset="0"/>
                    <a:cs typeface="Times New Roman" panose="02020603050405020304" pitchFamily="18" charset="0"/>
                  </a:rPr>
                  <a:t> times from inventory without replacement.</a:t>
                </a:r>
              </a:p>
              <a:p>
                <a:pPr marL="285750" indent="-285750">
                  <a:buFont typeface="Arial" panose="020B0604020202020204" pitchFamily="34" charset="0"/>
                  <a:buChar char="•"/>
                </a:pPr>
                <a:r>
                  <a:rPr lang="en-US">
                    <a:latin typeface="Cambria Math" panose="02040503050406030204" pitchFamily="18" charset="0"/>
                    <a:ea typeface="Cambria Math" panose="02040503050406030204" pitchFamily="18" charset="0"/>
                    <a:cs typeface="Times New Roman" panose="02020603050405020304" pitchFamily="18" charset="0"/>
                  </a:rPr>
                  <a:t>At least two unique tire compounds in the set of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𝑁</m:t>
                        </m:r>
                      </m:sub>
                    </m:sSub>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atin typeface="Cambria Math" panose="02040503050406030204" pitchFamily="18" charset="0"/>
                    <a:ea typeface="Cambria Math" panose="02040503050406030204" pitchFamily="18" charset="0"/>
                    <a:cs typeface="Times New Roman" panose="02020603050405020304" pitchFamily="18" charset="0"/>
                  </a:rPr>
                  <a:t>.</a:t>
                </a:r>
              </a:p>
              <a:p>
                <a:endParaRPr lang="en-US">
                  <a:latin typeface="Cambria Math" panose="02040503050406030204" pitchFamily="18" charset="0"/>
                  <a:ea typeface="Cambria Math" panose="02040503050406030204" pitchFamily="18"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Create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𝑆</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a:latin typeface="Cambria Math" panose="02040503050406030204" pitchFamily="18" charset="0"/>
                    <a:ea typeface="Cambria Math" panose="02040503050406030204" pitchFamily="18" charset="0"/>
                    <a:cs typeface="Times New Roman" panose="02020603050405020304" pitchFamily="18" charset="0"/>
                  </a:rPr>
                  <a:t> strategies for each number of pit stops possible at a particular circuit between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a:latin typeface="Cambria Math" panose="02040503050406030204" pitchFamily="18" charset="0"/>
                    <a:ea typeface="Cambria Math" panose="02040503050406030204" pitchFamily="18" charset="0"/>
                    <a:cs typeface="Times New Roman" panose="02020603050405020304" pitchFamily="18" charset="0"/>
                  </a:rPr>
                  <a:t> , where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ea typeface="Cambria Math" panose="02040503050406030204" pitchFamily="18" charset="0"/>
                            <a:cs typeface="Times New Roman" panose="02020603050405020304" pitchFamily="18" charset="0"/>
                          </a:rPr>
                          <m:t>𝑃</m:t>
                        </m:r>
                      </m:e>
                      <m:sub>
                        <m:r>
                          <a:rPr lang="en-US" i="1" dirty="0">
                            <a:latin typeface="Cambria Math" panose="02040503050406030204" pitchFamily="18" charset="0"/>
                            <a:ea typeface="Cambria Math" panose="02040503050406030204" pitchFamily="18" charset="0"/>
                            <a:cs typeface="Times New Roman" panose="02020603050405020304" pitchFamily="18" charset="0"/>
                          </a:rPr>
                          <m:t>𝑚𝑖𝑛</m:t>
                        </m:r>
                      </m:sub>
                    </m:sSub>
                  </m:oMath>
                </a14:m>
                <a:r>
                  <a:rPr lang="en-US">
                    <a:latin typeface="Cambria Math" panose="02040503050406030204" pitchFamily="18" charset="0"/>
                    <a:ea typeface="Cambria Math" panose="02040503050406030204" pitchFamily="18" charset="0"/>
                    <a:cs typeface="Times New Roman" panose="02020603050405020304" pitchFamily="18" charset="0"/>
                  </a:rPr>
                  <a:t> is the minimum number of pit stops and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ea typeface="Cambria Math" panose="02040503050406030204" pitchFamily="18" charset="0"/>
                            <a:cs typeface="Times New Roman" panose="02020603050405020304" pitchFamily="18" charset="0"/>
                          </a:rPr>
                          <m:t>𝑃</m:t>
                        </m:r>
                      </m:e>
                      <m:sub>
                        <m:r>
                          <a:rPr lang="en-US" i="1" dirty="0">
                            <a:latin typeface="Cambria Math" panose="02040503050406030204" pitchFamily="18" charset="0"/>
                            <a:ea typeface="Cambria Math" panose="02040503050406030204" pitchFamily="18" charset="0"/>
                            <a:cs typeface="Times New Roman" panose="02020603050405020304" pitchFamily="18" charset="0"/>
                          </a:rPr>
                          <m:t>𝑚</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𝑎𝑥</m:t>
                        </m:r>
                      </m:sub>
                    </m:sSub>
                  </m:oMath>
                </a14:m>
                <a:r>
                  <a:rPr lang="en-US">
                    <a:latin typeface="Cambria Math" panose="02040503050406030204" pitchFamily="18" charset="0"/>
                    <a:ea typeface="Cambria Math" panose="02040503050406030204" pitchFamily="18" charset="0"/>
                    <a:cs typeface="Times New Roman" panose="02020603050405020304" pitchFamily="18" charset="0"/>
                  </a:rPr>
                  <a:t> is the maximum number of pit stops.</a:t>
                </a:r>
              </a:p>
              <a:p>
                <a:endParaRPr lang="en-US">
                  <a:latin typeface="Cambria Math" panose="02040503050406030204" pitchFamily="18" charset="0"/>
                  <a:ea typeface="Cambria Math" panose="02040503050406030204" pitchFamily="18"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General rule: optimal number of pit stops in a dry F1 race without any unforeseen events is between 1-3</a:t>
                </a:r>
              </a:p>
              <a:p>
                <a:endParaRPr lang="en-US">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=3</m:t>
                      </m:r>
                      <m:r>
                        <a:rPr lang="en-US"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atin typeface="Cambria Math" panose="02040503050406030204" pitchFamily="18" charset="0"/>
                  <a:ea typeface="Cambria Math" panose="02040503050406030204" pitchFamily="18" charset="0"/>
                  <a:cs typeface="Times New Roman" panose="02020603050405020304" pitchFamily="18" charset="0"/>
                </a:endParaRPr>
              </a:p>
              <a:p>
                <a:endParaRPr lang="en-US">
                  <a:latin typeface="Cambria Math" panose="02040503050406030204" pitchFamily="18" charset="0"/>
                  <a:ea typeface="Cambria Math" panose="02040503050406030204" pitchFamily="18" charset="0"/>
                  <a:cs typeface="Times New Roman" panose="02020603050405020304" pitchFamily="18" charset="0"/>
                </a:endParaRPr>
              </a:p>
            </p:txBody>
          </p:sp>
        </mc:Choice>
        <mc:Fallback>
          <p:sp>
            <p:nvSpPr>
              <p:cNvPr id="19" name="TextBox 18">
                <a:extLst>
                  <a:ext uri="{FF2B5EF4-FFF2-40B4-BE49-F238E27FC236}">
                    <a16:creationId xmlns:a16="http://schemas.microsoft.com/office/drawing/2014/main" id="{F82304A6-998C-036E-E1C7-D33DB478B9EE}"/>
                  </a:ext>
                </a:extLst>
              </p:cNvPr>
              <p:cNvSpPr txBox="1">
                <a:spLocks noRot="1" noChangeAspect="1" noMove="1" noResize="1" noEditPoints="1" noAdjustHandles="1" noChangeArrowheads="1" noChangeShapeType="1" noTextEdit="1"/>
              </p:cNvSpPr>
              <p:nvPr/>
            </p:nvSpPr>
            <p:spPr>
              <a:xfrm>
                <a:off x="838200" y="1445442"/>
                <a:ext cx="10515599" cy="5540556"/>
              </a:xfrm>
              <a:prstGeom prst="rect">
                <a:avLst/>
              </a:prstGeom>
              <a:blipFill>
                <a:blip r:embed="rId3"/>
                <a:stretch>
                  <a:fillRect l="-604" t="-228"/>
                </a:stretch>
              </a:blipFill>
            </p:spPr>
            <p:txBody>
              <a:bodyPr/>
              <a:lstStyle/>
              <a:p>
                <a:r>
                  <a:rPr lang="en-US">
                    <a:noFill/>
                  </a:rPr>
                  <a:t> </a:t>
                </a:r>
              </a:p>
            </p:txBody>
          </p:sp>
        </mc:Fallback>
      </mc:AlternateContent>
    </p:spTree>
    <p:extLst>
      <p:ext uri="{BB962C8B-B14F-4D97-AF65-F5344CB8AC3E}">
        <p14:creationId xmlns:p14="http://schemas.microsoft.com/office/powerpoint/2010/main" val="253414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4E7D-5DCF-E0E8-6694-29099A3B7B7A}"/>
              </a:ext>
            </a:extLst>
          </p:cNvPr>
          <p:cNvSpPr>
            <a:spLocks noGrp="1"/>
          </p:cNvSpPr>
          <p:nvPr>
            <p:ph type="title"/>
          </p:nvPr>
        </p:nvSpPr>
        <p:spPr/>
        <p:txBody>
          <a:bodyPr/>
          <a:lstStyle/>
          <a:p>
            <a:r>
              <a:rPr lang="en-US"/>
              <a:t>Factors affecting race time</a:t>
            </a:r>
          </a:p>
        </p:txBody>
      </p:sp>
      <p:graphicFrame>
        <p:nvGraphicFramePr>
          <p:cNvPr id="4" name="Content Placeholder 3">
            <a:extLst>
              <a:ext uri="{FF2B5EF4-FFF2-40B4-BE49-F238E27FC236}">
                <a16:creationId xmlns:a16="http://schemas.microsoft.com/office/drawing/2014/main" id="{2AF54F16-BBE8-6362-4BC8-C6A487971316}"/>
              </a:ext>
            </a:extLst>
          </p:cNvPr>
          <p:cNvGraphicFramePr>
            <a:graphicFrameLocks noGrp="1"/>
          </p:cNvGraphicFramePr>
          <p:nvPr>
            <p:ph idx="1"/>
            <p:extLst>
              <p:ext uri="{D42A27DB-BD31-4B8C-83A1-F6EECF244321}">
                <p14:modId xmlns:p14="http://schemas.microsoft.com/office/powerpoint/2010/main" val="2094182049"/>
              </p:ext>
            </p:extLst>
          </p:nvPr>
        </p:nvGraphicFramePr>
        <p:xfrm>
          <a:off x="3127375" y="2046106"/>
          <a:ext cx="5937250" cy="2795270"/>
        </p:xfrm>
        <a:graphic>
          <a:graphicData uri="http://schemas.openxmlformats.org/drawingml/2006/table">
            <a:tbl>
              <a:tblPr firstRow="1" firstCol="1" bandRow="1">
                <a:tableStyleId>{9D7B26C5-4107-4FEC-AEDC-1716B250A1EF}</a:tableStyleId>
              </a:tblPr>
              <a:tblGrid>
                <a:gridCol w="1082675">
                  <a:extLst>
                    <a:ext uri="{9D8B030D-6E8A-4147-A177-3AD203B41FA5}">
                      <a16:colId xmlns:a16="http://schemas.microsoft.com/office/drawing/2014/main" val="1199664543"/>
                    </a:ext>
                  </a:extLst>
                </a:gridCol>
                <a:gridCol w="4854575">
                  <a:extLst>
                    <a:ext uri="{9D8B030D-6E8A-4147-A177-3AD203B41FA5}">
                      <a16:colId xmlns:a16="http://schemas.microsoft.com/office/drawing/2014/main" val="3649750972"/>
                    </a:ext>
                  </a:extLst>
                </a:gridCol>
              </a:tblGrid>
              <a:tr h="0">
                <a:tc>
                  <a:txBody>
                    <a:bodyPr/>
                    <a:lstStyle/>
                    <a:p>
                      <a:pPr marL="0" marR="0">
                        <a:lnSpc>
                          <a:spcPct val="150000"/>
                        </a:lnSpc>
                        <a:spcBef>
                          <a:spcPts val="0"/>
                        </a:spcBef>
                        <a:spcAft>
                          <a:spcPts val="0"/>
                        </a:spcAft>
                      </a:pPr>
                      <a:r>
                        <a:rPr lang="en-US" sz="1800">
                          <a:effectLst/>
                        </a:rPr>
                        <a:t>Circuit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rPr>
                        <a:t>Number of laps</a:t>
                      </a:r>
                    </a:p>
                    <a:p>
                      <a:pPr marL="342900" marR="0" lvl="0" indent="-342900">
                        <a:lnSpc>
                          <a:spcPct val="150000"/>
                        </a:lnSpc>
                        <a:spcBef>
                          <a:spcPts val="0"/>
                        </a:spcBef>
                        <a:spcAft>
                          <a:spcPts val="0"/>
                        </a:spcAft>
                        <a:buFont typeface="Symbol" pitchFamily="2" charset="2"/>
                        <a:buChar char=""/>
                      </a:pPr>
                      <a:r>
                        <a:rPr lang="en-US" sz="1800">
                          <a:effectLst/>
                        </a:rPr>
                        <a:t>Time of fastest lap</a:t>
                      </a:r>
                    </a:p>
                    <a:p>
                      <a:pPr marL="342900" marR="0" lvl="0" indent="-342900">
                        <a:lnSpc>
                          <a:spcPct val="150000"/>
                        </a:lnSpc>
                        <a:spcBef>
                          <a:spcPts val="0"/>
                        </a:spcBef>
                        <a:spcAft>
                          <a:spcPts val="0"/>
                        </a:spcAft>
                        <a:buFont typeface="Symbol" pitchFamily="2" charset="2"/>
                        <a:buChar char=""/>
                      </a:pPr>
                      <a:r>
                        <a:rPr lang="en-US" sz="1800">
                          <a:effectLst/>
                        </a:rPr>
                        <a:t>Time of pit stop</a:t>
                      </a:r>
                    </a:p>
                    <a:p>
                      <a:pPr marL="342900" marR="0" lvl="0" indent="-342900">
                        <a:lnSpc>
                          <a:spcPct val="150000"/>
                        </a:lnSpc>
                        <a:spcBef>
                          <a:spcPts val="0"/>
                        </a:spcBef>
                        <a:spcAft>
                          <a:spcPts val="0"/>
                        </a:spcAft>
                        <a:buFont typeface="Symbol" pitchFamily="2" charset="2"/>
                        <a:buChar char=""/>
                      </a:pPr>
                      <a:r>
                        <a:rPr lang="en-US" sz="1800">
                          <a:effectLst/>
                        </a:rPr>
                        <a:t>Time penalty of fuel load per lap</a:t>
                      </a:r>
                    </a:p>
                  </a:txBody>
                  <a:tcPr marL="68580" marR="68580" marT="0" marB="0"/>
                </a:tc>
                <a:extLst>
                  <a:ext uri="{0D108BD9-81ED-4DB2-BD59-A6C34878D82A}">
                    <a16:rowId xmlns:a16="http://schemas.microsoft.com/office/drawing/2014/main" val="1040680327"/>
                  </a:ext>
                </a:extLst>
              </a:tr>
              <a:tr h="0">
                <a:tc>
                  <a:txBody>
                    <a:bodyPr/>
                    <a:lstStyle/>
                    <a:p>
                      <a:pPr marL="0" marR="0">
                        <a:lnSpc>
                          <a:spcPct val="150000"/>
                        </a:lnSpc>
                        <a:spcBef>
                          <a:spcPts val="0"/>
                        </a:spcBef>
                        <a:spcAft>
                          <a:spcPts val="0"/>
                        </a:spcAft>
                      </a:pPr>
                      <a:r>
                        <a:rPr lang="en-US" sz="1800">
                          <a:effectLst/>
                        </a:rPr>
                        <a:t>Tire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rPr>
                        <a:t>Time penalty of tire degradation by lap</a:t>
                      </a:r>
                    </a:p>
                    <a:p>
                      <a:pPr marL="342900" marR="0" lvl="0" indent="-342900">
                        <a:lnSpc>
                          <a:spcPct val="150000"/>
                        </a:lnSpc>
                        <a:spcBef>
                          <a:spcPts val="0"/>
                        </a:spcBef>
                        <a:spcAft>
                          <a:spcPts val="0"/>
                        </a:spcAft>
                        <a:buFont typeface="Symbol" pitchFamily="2" charset="2"/>
                        <a:buChar char=""/>
                      </a:pPr>
                      <a:r>
                        <a:rPr lang="en-US" sz="1800">
                          <a:effectLst/>
                        </a:rPr>
                        <a:t>Tire compound degradation laws</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Tire age</a:t>
                      </a:r>
                    </a:p>
                  </a:txBody>
                  <a:tcPr marL="68580" marR="68580" marT="0" marB="0"/>
                </a:tc>
                <a:extLst>
                  <a:ext uri="{0D108BD9-81ED-4DB2-BD59-A6C34878D82A}">
                    <a16:rowId xmlns:a16="http://schemas.microsoft.com/office/drawing/2014/main" val="2928086925"/>
                  </a:ext>
                </a:extLst>
              </a:tr>
            </a:tbl>
          </a:graphicData>
        </a:graphic>
      </p:graphicFrame>
      <p:sp>
        <p:nvSpPr>
          <p:cNvPr id="5" name="Slide Number Placeholder 4">
            <a:extLst>
              <a:ext uri="{FF2B5EF4-FFF2-40B4-BE49-F238E27FC236}">
                <a16:creationId xmlns:a16="http://schemas.microsoft.com/office/drawing/2014/main" id="{687696BA-2180-F45E-0799-8C282E194020}"/>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358738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4E7D-5DCF-E0E8-6694-29099A3B7B7A}"/>
              </a:ext>
            </a:extLst>
          </p:cNvPr>
          <p:cNvSpPr>
            <a:spLocks noGrp="1"/>
          </p:cNvSpPr>
          <p:nvPr>
            <p:ph type="title"/>
          </p:nvPr>
        </p:nvSpPr>
        <p:spPr/>
        <p:txBody>
          <a:bodyPr/>
          <a:lstStyle/>
          <a:p>
            <a:r>
              <a:rPr lang="en-US"/>
              <a:t>Minimizing race time</a:t>
            </a:r>
          </a:p>
        </p:txBody>
      </p:sp>
      <mc:AlternateContent xmlns:mc="http://schemas.openxmlformats.org/markup-compatibility/2006">
        <mc:Choice xmlns:a14="http://schemas.microsoft.com/office/drawing/2010/main" Requires="a14">
          <p:sp>
            <p:nvSpPr>
              <p:cNvPr id="5" name="Slide Number Placeholder 4">
                <a:extLst>
                  <a:ext uri="{FF2B5EF4-FFF2-40B4-BE49-F238E27FC236}">
                    <a16:creationId xmlns:a16="http://schemas.microsoft.com/office/drawing/2014/main" id="{687696BA-2180-F45E-0799-8C282E194020}"/>
                  </a:ext>
                </a:extLst>
              </p:cNvPr>
              <p:cNvSpPr>
                <a:spLocks noGrp="1"/>
              </p:cNvSpPr>
              <p:nvPr>
                <p:ph type="sldNum" sz="quarter" idx="12"/>
              </p:nvPr>
            </p:nvSpPr>
            <p:spPr>
              <a:xfrm>
                <a:off x="838200" y="6323361"/>
                <a:ext cx="2743200" cy="365125"/>
              </a:xfrm>
            </p:spPr>
            <p:txBody>
              <a:bodyPr/>
              <a:lstStyle/>
              <a:p>
                <a14:m>
                  <m:oMath xmlns:m="http://schemas.openxmlformats.org/officeDocument/2006/math">
                    <m:sSub>
                      <m:sSubPr>
                        <m:ctrlPr>
                          <a:rPr lang="en-US" sz="1200" i="1" smtClean="0">
                            <a:solidFill>
                              <a:schemeClr val="tx2">
                                <a:lumMod val="50000"/>
                              </a:schemeClr>
                            </a:solidFill>
                            <a:latin typeface="Cambria Math" panose="02040503050406030204" pitchFamily="18" charset="0"/>
                          </a:rPr>
                        </m:ctrlPr>
                      </m:sSubPr>
                      <m:e>
                        <m:r>
                          <a:rPr lang="en-US" sz="1200" b="0" i="1" smtClean="0">
                            <a:solidFill>
                              <a:schemeClr val="tx2">
                                <a:lumMod val="50000"/>
                              </a:schemeClr>
                            </a:solidFill>
                            <a:latin typeface="Cambria Math" panose="02040503050406030204" pitchFamily="18" charset="0"/>
                          </a:rPr>
                          <m:t>𝑁𝑜𝑡</m:t>
                        </m:r>
                        <m:r>
                          <a:rPr lang="en-US" sz="1200" b="0" i="1" smtClean="0">
                            <a:solidFill>
                              <a:schemeClr val="tx2">
                                <a:lumMod val="50000"/>
                              </a:schemeClr>
                            </a:solidFill>
                            <a:latin typeface="Cambria Math" panose="02040503050406030204" pitchFamily="18" charset="0"/>
                          </a:rPr>
                          <m:t> </m:t>
                        </m:r>
                        <m:r>
                          <a:rPr lang="en-US" sz="1200" b="0" i="1" smtClean="0">
                            <a:solidFill>
                              <a:schemeClr val="tx2">
                                <a:lumMod val="50000"/>
                              </a:schemeClr>
                            </a:solidFill>
                            <a:latin typeface="Cambria Math" panose="02040503050406030204" pitchFamily="18" charset="0"/>
                          </a:rPr>
                          <m:t>𝑎𝑠𝑠𝑢𝑚𝑖𝑛𝑔</m:t>
                        </m:r>
                        <m:r>
                          <a:rPr lang="en-US" sz="1200" b="0" i="1" smtClean="0">
                            <a:solidFill>
                              <a:schemeClr val="tx2">
                                <a:lumMod val="50000"/>
                              </a:schemeClr>
                            </a:solidFill>
                            <a:latin typeface="Cambria Math" panose="02040503050406030204" pitchFamily="18" charset="0"/>
                          </a:rPr>
                          <m:t> </m:t>
                        </m:r>
                        <m:r>
                          <a:rPr lang="en-US" sz="1200" i="1">
                            <a:solidFill>
                              <a:schemeClr val="tx2">
                                <a:lumMod val="50000"/>
                              </a:schemeClr>
                            </a:solidFill>
                            <a:latin typeface="Cambria Math" panose="02040503050406030204" pitchFamily="18" charset="0"/>
                          </a:rPr>
                          <m:t>𝑡</m:t>
                        </m:r>
                      </m:e>
                      <m:sub>
                        <m:r>
                          <a:rPr lang="en-US" sz="1200" i="1">
                            <a:solidFill>
                              <a:schemeClr val="tx2">
                                <a:lumMod val="50000"/>
                              </a:schemeClr>
                            </a:solidFill>
                            <a:latin typeface="Cambria Math" panose="02040503050406030204" pitchFamily="18" charset="0"/>
                          </a:rPr>
                          <m:t>𝑝𝑖𝑡𝑠𝑡𝑜𝑝</m:t>
                        </m:r>
                      </m:sub>
                    </m:sSub>
                    <m:r>
                      <a:rPr lang="en-US" sz="1200" b="0" i="1" smtClean="0">
                        <a:solidFill>
                          <a:schemeClr val="tx2">
                            <a:lumMod val="50000"/>
                          </a:schemeClr>
                        </a:solidFill>
                        <a:latin typeface="Cambria Math" panose="02040503050406030204" pitchFamily="18" charset="0"/>
                      </a:rPr>
                      <m:t>~</m:t>
                    </m:r>
                    <m:r>
                      <a:rPr lang="en-US" sz="1200" b="0" i="1" smtClean="0">
                        <a:solidFill>
                          <a:schemeClr val="tx2">
                            <a:lumMod val="50000"/>
                          </a:schemeClr>
                        </a:solidFill>
                        <a:latin typeface="Cambria Math" panose="02040503050406030204" pitchFamily="18" charset="0"/>
                      </a:rPr>
                      <m:t>𝑁</m:t>
                    </m:r>
                    <m:r>
                      <a:rPr lang="en-US" sz="1200" b="0" i="1" smtClean="0">
                        <a:solidFill>
                          <a:schemeClr val="tx2">
                            <a:lumMod val="50000"/>
                          </a:schemeClr>
                        </a:solidFill>
                        <a:latin typeface="Cambria Math" panose="02040503050406030204" pitchFamily="18" charset="0"/>
                      </a:rPr>
                      <m:t>(18,</m:t>
                    </m:r>
                    <m:sSup>
                      <m:sSupPr>
                        <m:ctrlPr>
                          <a:rPr lang="en-US" sz="1200" b="0" i="1" smtClean="0">
                            <a:solidFill>
                              <a:schemeClr val="tx2">
                                <a:lumMod val="50000"/>
                              </a:schemeClr>
                            </a:solidFill>
                            <a:latin typeface="Cambria Math" panose="02040503050406030204" pitchFamily="18" charset="0"/>
                            <a:ea typeface="Cambria Math" panose="02040503050406030204" pitchFamily="18" charset="0"/>
                          </a:rPr>
                        </m:ctrlPr>
                      </m:sSupPr>
                      <m:e>
                        <m:r>
                          <a:rPr lang="en-US" sz="1200" b="0" i="1" smtClean="0">
                            <a:solidFill>
                              <a:schemeClr val="tx2">
                                <a:lumMod val="50000"/>
                              </a:schemeClr>
                            </a:solidFill>
                            <a:latin typeface="Cambria Math" panose="02040503050406030204" pitchFamily="18" charset="0"/>
                            <a:ea typeface="Cambria Math" panose="02040503050406030204" pitchFamily="18" charset="0"/>
                          </a:rPr>
                          <m:t>𝜎</m:t>
                        </m:r>
                      </m:e>
                      <m:sup>
                        <m:r>
                          <a:rPr lang="en-US" sz="1200" b="0" i="1" smtClean="0">
                            <a:solidFill>
                              <a:schemeClr val="tx2">
                                <a:lumMod val="50000"/>
                              </a:schemeClr>
                            </a:solidFill>
                            <a:latin typeface="Cambria Math" panose="02040503050406030204" pitchFamily="18" charset="0"/>
                            <a:ea typeface="Cambria Math" panose="02040503050406030204" pitchFamily="18" charset="0"/>
                          </a:rPr>
                          <m:t>2</m:t>
                        </m:r>
                      </m:sup>
                    </m:sSup>
                    <m:r>
                      <a:rPr lang="en-US" sz="1200" b="0" i="1" smtClean="0">
                        <a:solidFill>
                          <a:schemeClr val="tx2">
                            <a:lumMod val="50000"/>
                          </a:schemeClr>
                        </a:solidFill>
                        <a:latin typeface="Cambria Math" panose="02040503050406030204" pitchFamily="18" charset="0"/>
                        <a:ea typeface="Cambria Math" panose="02040503050406030204" pitchFamily="18" charset="0"/>
                      </a:rPr>
                      <m:t>)</m:t>
                    </m:r>
                    <m:r>
                      <a:rPr lang="en-US" sz="1200" i="1">
                        <a:solidFill>
                          <a:schemeClr val="tx2">
                            <a:lumMod val="50000"/>
                          </a:schemeClr>
                        </a:solidFill>
                        <a:latin typeface="Cambria Math" panose="02040503050406030204" pitchFamily="18" charset="0"/>
                      </a:rPr>
                      <m:t> </m:t>
                    </m:r>
                  </m:oMath>
                </a14:m>
                <a:fld id="{48F63A3B-78C7-47BE-AE5E-E10140E04643}" type="slidenum">
                  <a:rPr lang="en-US" smtClean="0">
                    <a:solidFill>
                      <a:schemeClr val="tx2">
                        <a:lumMod val="50000"/>
                      </a:schemeClr>
                    </a:solidFill>
                  </a:rPr>
                  <a:t>19</a:t>
                </a:fld>
                <a:endParaRPr lang="en-US">
                  <a:solidFill>
                    <a:schemeClr val="tx2">
                      <a:lumMod val="50000"/>
                    </a:schemeClr>
                  </a:solidFill>
                </a:endParaRPr>
              </a:p>
            </p:txBody>
          </p:sp>
        </mc:Choice>
        <mc:Fallback>
          <p:sp>
            <p:nvSpPr>
              <p:cNvPr id="5" name="Slide Number Placeholder 4">
                <a:extLst>
                  <a:ext uri="{FF2B5EF4-FFF2-40B4-BE49-F238E27FC236}">
                    <a16:creationId xmlns:a16="http://schemas.microsoft.com/office/drawing/2014/main" id="{687696BA-2180-F45E-0799-8C282E194020}"/>
                  </a:ext>
                </a:extLst>
              </p:cNvPr>
              <p:cNvSpPr>
                <a:spLocks noGrp="1" noRot="1" noChangeAspect="1" noMove="1" noResize="1" noEditPoints="1" noAdjustHandles="1" noChangeArrowheads="1" noChangeShapeType="1" noTextEdit="1"/>
              </p:cNvSpPr>
              <p:nvPr>
                <p:ph type="sldNum" sz="quarter" idx="12"/>
              </p:nvPr>
            </p:nvSpPr>
            <p:spPr>
              <a:xfrm>
                <a:off x="838200" y="6323361"/>
                <a:ext cx="2743200" cy="365125"/>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81B9C68B-401C-B19A-4297-BBCDC9F05064}"/>
                  </a:ext>
                </a:extLst>
              </p:cNvPr>
              <p:cNvSpPr>
                <a:spLocks noGrp="1"/>
              </p:cNvSpPr>
              <p:nvPr>
                <p:ph idx="1"/>
              </p:nvPr>
            </p:nvSpPr>
            <p:spPr/>
            <p:txBody>
              <a:bodyPr>
                <a:normAutofit/>
              </a:bodyPr>
              <a:lstStyle/>
              <a:p>
                <a:r>
                  <a:rPr lang="en-US"/>
                  <a:t>Race leader has the fastest race a.k.a. smallest race time.</a:t>
                </a:r>
              </a:p>
              <a:p>
                <a:r>
                  <a:rPr lang="en-US"/>
                  <a:t>Therefore, we want to minimize race time.</a:t>
                </a:r>
              </a:p>
              <a:p>
                <a:r>
                  <a:rPr lang="en-US"/>
                  <a:t>Race time is calculated by summing lap times and pit stops.</a:t>
                </a:r>
              </a:p>
              <a:p>
                <a:endParaRPr lang="en-US"/>
              </a:p>
              <a:p>
                <a:pPr marL="0" indent="0">
                  <a:buNone/>
                </a:pPr>
                <a:endParaRPr lang="en-US"/>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𝑡</m:t>
                          </m:r>
                        </m:e>
                        <m:sub>
                          <m:r>
                            <a:rPr lang="en-US" sz="3600" b="0" i="1" smtClean="0">
                              <a:latin typeface="Cambria Math" panose="02040503050406030204" pitchFamily="18" charset="0"/>
                            </a:rPr>
                            <m:t>𝑟𝑎𝑐𝑒𝑡𝑖𝑚𝑒</m:t>
                          </m:r>
                        </m:sub>
                      </m:sSub>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𝑁</m:t>
                          </m:r>
                        </m:sup>
                        <m:e>
                          <m:sSub>
                            <m:sSubPr>
                              <m:ctrlPr>
                                <a:rPr lang="en-US" sz="3600" i="1">
                                  <a:latin typeface="Cambria Math" panose="02040503050406030204" pitchFamily="18" charset="0"/>
                                </a:rPr>
                              </m:ctrlPr>
                            </m:sSubPr>
                            <m:e>
                              <m:r>
                                <a:rPr lang="en-US" sz="3600" i="1">
                                  <a:latin typeface="Cambria Math" panose="02040503050406030204" pitchFamily="18" charset="0"/>
                                </a:rPr>
                                <m:t>𝑡</m:t>
                              </m:r>
                            </m:e>
                            <m:sub>
                              <m:r>
                                <a:rPr lang="en-US" sz="3600" i="1">
                                  <a:latin typeface="Cambria Math" panose="02040503050406030204" pitchFamily="18" charset="0"/>
                                </a:rPr>
                                <m:t>𝑝𝑖𝑡𝑠𝑡𝑜𝑝</m:t>
                              </m:r>
                            </m:sub>
                          </m:sSub>
                        </m:e>
                      </m:nary>
                      <m:r>
                        <a:rPr lang="en-US" sz="3600" b="0" i="1" smtClean="0">
                          <a:latin typeface="Cambria Math" panose="02040503050406030204" pitchFamily="18" charset="0"/>
                        </a:rPr>
                        <m:t>+</m:t>
                      </m:r>
                      <m:nary>
                        <m:naryPr>
                          <m:chr m:val="∑"/>
                          <m:ctrlPr>
                            <a:rPr lang="en-US" sz="3600" i="1">
                              <a:latin typeface="Cambria Math" panose="02040503050406030204" pitchFamily="18" charset="0"/>
                            </a:rPr>
                          </m:ctrlPr>
                        </m:naryPr>
                        <m:sub>
                          <m:r>
                            <m:rPr>
                              <m:brk m:alnAt="23"/>
                            </m:rPr>
                            <a:rPr lang="en-US" sz="3600" i="1">
                              <a:latin typeface="Cambria Math" panose="02040503050406030204" pitchFamily="18" charset="0"/>
                            </a:rPr>
                            <m:t>𝑙</m:t>
                          </m:r>
                          <m:r>
                            <a:rPr lang="en-US" sz="3600" i="1">
                              <a:latin typeface="Cambria Math" panose="02040503050406030204" pitchFamily="18" charset="0"/>
                            </a:rPr>
                            <m:t>=1</m:t>
                          </m:r>
                        </m:sub>
                        <m:sup>
                          <m:sSub>
                            <m:sSubPr>
                              <m:ctrlPr>
                                <a:rPr lang="en-US" sz="3600" i="1">
                                  <a:latin typeface="Cambria Math" panose="02040503050406030204" pitchFamily="18" charset="0"/>
                                </a:rPr>
                              </m:ctrlPr>
                            </m:sSubPr>
                            <m:e>
                              <m:r>
                                <a:rPr lang="en-US" sz="3600" i="1">
                                  <a:latin typeface="Cambria Math" panose="02040503050406030204" pitchFamily="18" charset="0"/>
                                </a:rPr>
                                <m:t>𝐿</m:t>
                              </m:r>
                            </m:e>
                            <m:sub>
                              <m:r>
                                <a:rPr lang="en-US" sz="3600" i="1">
                                  <a:latin typeface="Cambria Math" panose="02040503050406030204" pitchFamily="18" charset="0"/>
                                </a:rPr>
                                <m:t>𝑚𝑎𝑥</m:t>
                              </m:r>
                            </m:sub>
                          </m:sSub>
                        </m:sup>
                        <m:e>
                          <m:sSub>
                            <m:sSubPr>
                              <m:ctrlPr>
                                <a:rPr lang="en-US" sz="3600" i="1">
                                  <a:latin typeface="Cambria Math" panose="02040503050406030204" pitchFamily="18" charset="0"/>
                                </a:rPr>
                              </m:ctrlPr>
                            </m:sSubPr>
                            <m:e>
                              <m:r>
                                <a:rPr lang="en-US" sz="3600" i="1">
                                  <a:latin typeface="Cambria Math" panose="02040503050406030204" pitchFamily="18" charset="0"/>
                                </a:rPr>
                                <m:t>𝑡</m:t>
                              </m:r>
                            </m:e>
                            <m:sub>
                              <m:r>
                                <a:rPr lang="en-US" sz="3600" i="1">
                                  <a:latin typeface="Cambria Math" panose="02040503050406030204" pitchFamily="18" charset="0"/>
                                </a:rPr>
                                <m:t>𝑙𝑎𝑝</m:t>
                              </m:r>
                            </m:sub>
                          </m:sSub>
                          <m:d>
                            <m:dPr>
                              <m:ctrlPr>
                                <a:rPr lang="en-US" sz="3600" i="1">
                                  <a:latin typeface="Cambria Math" panose="02040503050406030204" pitchFamily="18" charset="0"/>
                                </a:rPr>
                              </m:ctrlPr>
                            </m:dPr>
                            <m:e>
                              <m:r>
                                <a:rPr lang="en-US" sz="3600" i="1">
                                  <a:latin typeface="Cambria Math" panose="02040503050406030204" pitchFamily="18" charset="0"/>
                                </a:rPr>
                                <m:t>𝑙</m:t>
                              </m:r>
                            </m:e>
                          </m:d>
                        </m:e>
                      </m:nary>
                    </m:oMath>
                  </m:oMathPara>
                </a14:m>
                <a:endParaRPr lang="en-US" sz="3600"/>
              </a:p>
            </p:txBody>
          </p:sp>
        </mc:Choice>
        <mc:Fallback>
          <p:sp>
            <p:nvSpPr>
              <p:cNvPr id="9" name="Content Placeholder 8">
                <a:extLst>
                  <a:ext uri="{FF2B5EF4-FFF2-40B4-BE49-F238E27FC236}">
                    <a16:creationId xmlns:a16="http://schemas.microsoft.com/office/drawing/2014/main" id="{81B9C68B-401C-B19A-4297-BBCDC9F05064}"/>
                  </a:ext>
                </a:extLst>
              </p:cNvPr>
              <p:cNvSpPr>
                <a:spLocks noGrp="1" noRot="1" noChangeAspect="1" noMove="1" noResize="1" noEditPoints="1" noAdjustHandles="1" noChangeArrowheads="1" noChangeShapeType="1" noTextEdit="1"/>
              </p:cNvSpPr>
              <p:nvPr>
                <p:ph idx="1"/>
              </p:nvPr>
            </p:nvSpPr>
            <p:spPr>
              <a:blipFill>
                <a:blip r:embed="rId4"/>
                <a:stretch>
                  <a:fillRect l="-1086" t="-2326" b="-53488"/>
                </a:stretch>
              </a:blipFill>
            </p:spPr>
            <p:txBody>
              <a:bodyPr/>
              <a:lstStyle/>
              <a:p>
                <a:r>
                  <a:rPr lang="en-US">
                    <a:noFill/>
                  </a:rPr>
                  <a:t> </a:t>
                </a:r>
              </a:p>
            </p:txBody>
          </p:sp>
        </mc:Fallback>
      </mc:AlternateContent>
    </p:spTree>
    <p:extLst>
      <p:ext uri="{BB962C8B-B14F-4D97-AF65-F5344CB8AC3E}">
        <p14:creationId xmlns:p14="http://schemas.microsoft.com/office/powerpoint/2010/main" val="359592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C76F8-9B8F-056A-BC29-AB812447F5B1}"/>
              </a:ext>
            </a:extLst>
          </p:cNvPr>
          <p:cNvSpPr>
            <a:spLocks noGrp="1"/>
          </p:cNvSpPr>
          <p:nvPr>
            <p:ph type="sldNum" sz="quarter" idx="12"/>
          </p:nvPr>
        </p:nvSpPr>
        <p:spPr/>
        <p:txBody>
          <a:bodyPr>
            <a:normAutofit/>
          </a:bodyPr>
          <a:lstStyle/>
          <a:p>
            <a:pPr>
              <a:spcAft>
                <a:spcPts val="600"/>
              </a:spcAft>
            </a:pPr>
            <a:fld id="{48F63A3B-78C7-47BE-AE5E-E10140E04643}" type="slidenum">
              <a:rPr lang="en-US" smtClean="0"/>
              <a:pPr>
                <a:spcAft>
                  <a:spcPts val="600"/>
                </a:spcAft>
              </a:pPr>
              <a:t>2</a:t>
            </a:fld>
            <a:endParaRPr lang="en-US"/>
          </a:p>
        </p:txBody>
      </p:sp>
      <p:grpSp>
        <p:nvGrpSpPr>
          <p:cNvPr id="28" name="Group 27">
            <a:extLst>
              <a:ext uri="{FF2B5EF4-FFF2-40B4-BE49-F238E27FC236}">
                <a16:creationId xmlns:a16="http://schemas.microsoft.com/office/drawing/2014/main" id="{EEA5DBE6-3488-82CF-E037-6A5BFBEC2C42}"/>
              </a:ext>
            </a:extLst>
          </p:cNvPr>
          <p:cNvGrpSpPr/>
          <p:nvPr/>
        </p:nvGrpSpPr>
        <p:grpSpPr>
          <a:xfrm>
            <a:off x="3775764" y="721269"/>
            <a:ext cx="5390890" cy="5415462"/>
            <a:chOff x="3219710" y="676274"/>
            <a:chExt cx="5390890" cy="5415462"/>
          </a:xfrm>
        </p:grpSpPr>
        <p:pic>
          <p:nvPicPr>
            <p:cNvPr id="12" name="Picture 11" descr="Graphical user interface, website&#10;&#10;Description automatically generated">
              <a:extLst>
                <a:ext uri="{FF2B5EF4-FFF2-40B4-BE49-F238E27FC236}">
                  <a16:creationId xmlns:a16="http://schemas.microsoft.com/office/drawing/2014/main" id="{7CBBDFE7-768A-6B1B-112F-5E0179AD3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804" y="1870119"/>
              <a:ext cx="2560321" cy="640080"/>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A08ED0E1-F69E-EE06-5803-2BE8BA250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710" y="5451656"/>
              <a:ext cx="2560320" cy="640080"/>
            </a:xfrm>
            <a:prstGeom prst="rect">
              <a:avLst/>
            </a:prstGeom>
          </p:spPr>
        </p:pic>
        <p:pic>
          <p:nvPicPr>
            <p:cNvPr id="16" name="Picture 15" descr="A picture containing text, auto racing&#10;&#10;Description automatically generated">
              <a:extLst>
                <a:ext uri="{FF2B5EF4-FFF2-40B4-BE49-F238E27FC236}">
                  <a16:creationId xmlns:a16="http://schemas.microsoft.com/office/drawing/2014/main" id="{DD7D61A2-8DAA-1437-F44B-2473AA374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804" y="4257809"/>
              <a:ext cx="2560320" cy="640080"/>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5CB457A5-7270-DC07-5224-E01141475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804" y="676274"/>
              <a:ext cx="2560320" cy="640080"/>
            </a:xfrm>
            <a:prstGeom prst="rect">
              <a:avLst/>
            </a:prstGeom>
          </p:spPr>
        </p:pic>
        <p:pic>
          <p:nvPicPr>
            <p:cNvPr id="20" name="Picture 19" descr="A screenshot of a video game&#10;&#10;Description automatically generated with low confidence">
              <a:extLst>
                <a:ext uri="{FF2B5EF4-FFF2-40B4-BE49-F238E27FC236}">
                  <a16:creationId xmlns:a16="http://schemas.microsoft.com/office/drawing/2014/main" id="{714B1551-D764-991D-B689-748A03F89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9710" y="3063964"/>
              <a:ext cx="2560320" cy="640080"/>
            </a:xfrm>
            <a:prstGeom prst="rect">
              <a:avLst/>
            </a:prstGeom>
          </p:spPr>
        </p:pic>
        <p:sp>
          <p:nvSpPr>
            <p:cNvPr id="21" name="TextBox 20">
              <a:extLst>
                <a:ext uri="{FF2B5EF4-FFF2-40B4-BE49-F238E27FC236}">
                  <a16:creationId xmlns:a16="http://schemas.microsoft.com/office/drawing/2014/main" id="{08936DB5-B5F2-93BA-557A-9988E38792D5}"/>
                </a:ext>
              </a:extLst>
            </p:cNvPr>
            <p:cNvSpPr txBox="1"/>
            <p:nvPr/>
          </p:nvSpPr>
          <p:spPr>
            <a:xfrm>
              <a:off x="6024337" y="899857"/>
              <a:ext cx="1738168" cy="461665"/>
            </a:xfrm>
            <a:prstGeom prst="rect">
              <a:avLst/>
            </a:prstGeom>
            <a:noFill/>
          </p:spPr>
          <p:txBody>
            <a:bodyPr wrap="none" rtlCol="0">
              <a:spAutoFit/>
            </a:bodyPr>
            <a:lstStyle/>
            <a:p>
              <a:r>
                <a:rPr lang="en-US" sz="2400"/>
                <a:t>Introduction</a:t>
              </a:r>
            </a:p>
          </p:txBody>
        </p:sp>
        <p:sp>
          <p:nvSpPr>
            <p:cNvPr id="22" name="TextBox 21">
              <a:extLst>
                <a:ext uri="{FF2B5EF4-FFF2-40B4-BE49-F238E27FC236}">
                  <a16:creationId xmlns:a16="http://schemas.microsoft.com/office/drawing/2014/main" id="{14886523-86A3-6229-CC30-6E092A0A302E}"/>
                </a:ext>
              </a:extLst>
            </p:cNvPr>
            <p:cNvSpPr txBox="1"/>
            <p:nvPr/>
          </p:nvSpPr>
          <p:spPr>
            <a:xfrm>
              <a:off x="6003989" y="2051755"/>
              <a:ext cx="2606611" cy="461665"/>
            </a:xfrm>
            <a:prstGeom prst="rect">
              <a:avLst/>
            </a:prstGeom>
            <a:noFill/>
          </p:spPr>
          <p:txBody>
            <a:bodyPr wrap="none" rtlCol="0">
              <a:spAutoFit/>
            </a:bodyPr>
            <a:lstStyle/>
            <a:p>
              <a:r>
                <a:rPr lang="en-US" sz="2400"/>
                <a:t>Problem Statement</a:t>
              </a:r>
            </a:p>
          </p:txBody>
        </p:sp>
        <p:sp>
          <p:nvSpPr>
            <p:cNvPr id="23" name="TextBox 22">
              <a:extLst>
                <a:ext uri="{FF2B5EF4-FFF2-40B4-BE49-F238E27FC236}">
                  <a16:creationId xmlns:a16="http://schemas.microsoft.com/office/drawing/2014/main" id="{0CBB5172-8B55-972D-438E-1588146C9AC2}"/>
                </a:ext>
              </a:extLst>
            </p:cNvPr>
            <p:cNvSpPr txBox="1"/>
            <p:nvPr/>
          </p:nvSpPr>
          <p:spPr>
            <a:xfrm>
              <a:off x="6024337" y="3244527"/>
              <a:ext cx="1389996" cy="461665"/>
            </a:xfrm>
            <a:prstGeom prst="rect">
              <a:avLst/>
            </a:prstGeom>
            <a:noFill/>
          </p:spPr>
          <p:txBody>
            <a:bodyPr wrap="none" rtlCol="0">
              <a:spAutoFit/>
            </a:bodyPr>
            <a:lstStyle/>
            <a:p>
              <a:r>
                <a:rPr lang="en-US" sz="2400"/>
                <a:t>Approach</a:t>
              </a:r>
            </a:p>
          </p:txBody>
        </p:sp>
        <p:sp>
          <p:nvSpPr>
            <p:cNvPr id="24" name="TextBox 23">
              <a:extLst>
                <a:ext uri="{FF2B5EF4-FFF2-40B4-BE49-F238E27FC236}">
                  <a16:creationId xmlns:a16="http://schemas.microsoft.com/office/drawing/2014/main" id="{E3A94BD6-24D9-CA8D-1C48-9369F807539D}"/>
                </a:ext>
              </a:extLst>
            </p:cNvPr>
            <p:cNvSpPr txBox="1"/>
            <p:nvPr/>
          </p:nvSpPr>
          <p:spPr>
            <a:xfrm>
              <a:off x="6003989" y="4436224"/>
              <a:ext cx="1075359" cy="461665"/>
            </a:xfrm>
            <a:prstGeom prst="rect">
              <a:avLst/>
            </a:prstGeom>
            <a:noFill/>
          </p:spPr>
          <p:txBody>
            <a:bodyPr wrap="none" rtlCol="0">
              <a:spAutoFit/>
            </a:bodyPr>
            <a:lstStyle/>
            <a:p>
              <a:r>
                <a:rPr lang="en-US" sz="2400"/>
                <a:t>Results</a:t>
              </a:r>
            </a:p>
          </p:txBody>
        </p:sp>
        <p:sp>
          <p:nvSpPr>
            <p:cNvPr id="25" name="TextBox 24">
              <a:extLst>
                <a:ext uri="{FF2B5EF4-FFF2-40B4-BE49-F238E27FC236}">
                  <a16:creationId xmlns:a16="http://schemas.microsoft.com/office/drawing/2014/main" id="{8331CFD6-CD9D-1101-DAF7-D66AFFC1E2B2}"/>
                </a:ext>
              </a:extLst>
            </p:cNvPr>
            <p:cNvSpPr txBox="1"/>
            <p:nvPr/>
          </p:nvSpPr>
          <p:spPr>
            <a:xfrm>
              <a:off x="6024337" y="5630071"/>
              <a:ext cx="1748236" cy="461665"/>
            </a:xfrm>
            <a:prstGeom prst="rect">
              <a:avLst/>
            </a:prstGeom>
            <a:noFill/>
          </p:spPr>
          <p:txBody>
            <a:bodyPr wrap="none" rtlCol="0">
              <a:spAutoFit/>
            </a:bodyPr>
            <a:lstStyle/>
            <a:p>
              <a:r>
                <a:rPr lang="en-US" sz="2400"/>
                <a:t>Future Work</a:t>
              </a:r>
            </a:p>
          </p:txBody>
        </p:sp>
      </p:grpSp>
      <p:sp>
        <p:nvSpPr>
          <p:cNvPr id="30" name="TextBox 29">
            <a:extLst>
              <a:ext uri="{FF2B5EF4-FFF2-40B4-BE49-F238E27FC236}">
                <a16:creationId xmlns:a16="http://schemas.microsoft.com/office/drawing/2014/main" id="{3792B519-D582-3068-A5F1-98D023625FB3}"/>
              </a:ext>
            </a:extLst>
          </p:cNvPr>
          <p:cNvSpPr txBox="1"/>
          <p:nvPr/>
        </p:nvSpPr>
        <p:spPr>
          <a:xfrm>
            <a:off x="9514702" y="944851"/>
            <a:ext cx="340158" cy="461665"/>
          </a:xfrm>
          <a:prstGeom prst="rect">
            <a:avLst/>
          </a:prstGeom>
          <a:noFill/>
        </p:spPr>
        <p:txBody>
          <a:bodyPr wrap="none" rtlCol="0">
            <a:spAutoFit/>
          </a:bodyPr>
          <a:lstStyle/>
          <a:p>
            <a:r>
              <a:rPr lang="en-US" sz="2400"/>
              <a:t>3</a:t>
            </a:r>
          </a:p>
        </p:txBody>
      </p:sp>
      <p:sp>
        <p:nvSpPr>
          <p:cNvPr id="31" name="TextBox 30">
            <a:extLst>
              <a:ext uri="{FF2B5EF4-FFF2-40B4-BE49-F238E27FC236}">
                <a16:creationId xmlns:a16="http://schemas.microsoft.com/office/drawing/2014/main" id="{80B7EA06-2022-C26A-45C6-D4FACF55955F}"/>
              </a:ext>
            </a:extLst>
          </p:cNvPr>
          <p:cNvSpPr txBox="1"/>
          <p:nvPr/>
        </p:nvSpPr>
        <p:spPr>
          <a:xfrm>
            <a:off x="9514702" y="2093529"/>
            <a:ext cx="495649" cy="461665"/>
          </a:xfrm>
          <a:prstGeom prst="rect">
            <a:avLst/>
          </a:prstGeom>
          <a:noFill/>
        </p:spPr>
        <p:txBody>
          <a:bodyPr wrap="none" rtlCol="0">
            <a:spAutoFit/>
          </a:bodyPr>
          <a:lstStyle/>
          <a:p>
            <a:r>
              <a:rPr lang="en-US" sz="2400"/>
              <a:t>15</a:t>
            </a:r>
          </a:p>
        </p:txBody>
      </p:sp>
      <p:sp>
        <p:nvSpPr>
          <p:cNvPr id="32" name="TextBox 31">
            <a:extLst>
              <a:ext uri="{FF2B5EF4-FFF2-40B4-BE49-F238E27FC236}">
                <a16:creationId xmlns:a16="http://schemas.microsoft.com/office/drawing/2014/main" id="{F5EA72D1-D4D5-9644-946A-7FDE11D51C98}"/>
              </a:ext>
            </a:extLst>
          </p:cNvPr>
          <p:cNvSpPr txBox="1"/>
          <p:nvPr/>
        </p:nvSpPr>
        <p:spPr>
          <a:xfrm>
            <a:off x="9514702" y="3287374"/>
            <a:ext cx="495649" cy="461665"/>
          </a:xfrm>
          <a:prstGeom prst="rect">
            <a:avLst/>
          </a:prstGeom>
          <a:noFill/>
        </p:spPr>
        <p:txBody>
          <a:bodyPr wrap="none" rtlCol="0">
            <a:spAutoFit/>
          </a:bodyPr>
          <a:lstStyle/>
          <a:p>
            <a:r>
              <a:rPr lang="en-US" sz="2400"/>
              <a:t>28</a:t>
            </a:r>
          </a:p>
        </p:txBody>
      </p:sp>
      <p:sp>
        <p:nvSpPr>
          <p:cNvPr id="33" name="TextBox 32">
            <a:extLst>
              <a:ext uri="{FF2B5EF4-FFF2-40B4-BE49-F238E27FC236}">
                <a16:creationId xmlns:a16="http://schemas.microsoft.com/office/drawing/2014/main" id="{86FFA907-25A6-0030-34F6-2FB97B7516F6}"/>
              </a:ext>
            </a:extLst>
          </p:cNvPr>
          <p:cNvSpPr txBox="1"/>
          <p:nvPr/>
        </p:nvSpPr>
        <p:spPr>
          <a:xfrm>
            <a:off x="9514701" y="4481219"/>
            <a:ext cx="495649" cy="461665"/>
          </a:xfrm>
          <a:prstGeom prst="rect">
            <a:avLst/>
          </a:prstGeom>
          <a:noFill/>
        </p:spPr>
        <p:txBody>
          <a:bodyPr wrap="none" rtlCol="0">
            <a:spAutoFit/>
          </a:bodyPr>
          <a:lstStyle/>
          <a:p>
            <a:r>
              <a:rPr lang="en-US" sz="2400"/>
              <a:t>33</a:t>
            </a:r>
          </a:p>
        </p:txBody>
      </p:sp>
      <p:sp>
        <p:nvSpPr>
          <p:cNvPr id="35" name="TextBox 34">
            <a:extLst>
              <a:ext uri="{FF2B5EF4-FFF2-40B4-BE49-F238E27FC236}">
                <a16:creationId xmlns:a16="http://schemas.microsoft.com/office/drawing/2014/main" id="{DC869412-EB50-8CF5-9FC1-F037D0BA13FD}"/>
              </a:ext>
            </a:extLst>
          </p:cNvPr>
          <p:cNvSpPr txBox="1"/>
          <p:nvPr/>
        </p:nvSpPr>
        <p:spPr>
          <a:xfrm>
            <a:off x="9514701" y="5675064"/>
            <a:ext cx="495649" cy="461665"/>
          </a:xfrm>
          <a:prstGeom prst="rect">
            <a:avLst/>
          </a:prstGeom>
          <a:noFill/>
        </p:spPr>
        <p:txBody>
          <a:bodyPr wrap="none" rtlCol="0">
            <a:spAutoFit/>
          </a:bodyPr>
          <a:lstStyle/>
          <a:p>
            <a:r>
              <a:rPr lang="en-US" sz="2400"/>
              <a:t>39</a:t>
            </a:r>
          </a:p>
        </p:txBody>
      </p:sp>
      <p:pic>
        <p:nvPicPr>
          <p:cNvPr id="26" name="Picture 25">
            <a:extLst>
              <a:ext uri="{FF2B5EF4-FFF2-40B4-BE49-F238E27FC236}">
                <a16:creationId xmlns:a16="http://schemas.microsoft.com/office/drawing/2014/main" id="{A0560B2F-86A5-AFC4-5D14-14A400D68E29}"/>
              </a:ext>
            </a:extLst>
          </p:cNvPr>
          <p:cNvPicPr>
            <a:picLocks noChangeAspect="1"/>
          </p:cNvPicPr>
          <p:nvPr/>
        </p:nvPicPr>
        <p:blipFill>
          <a:blip r:embed="rId7">
            <a:extLst>
              <a:ext uri="{28A0092B-C50C-407E-A947-70E740481C1C}">
                <a14:useLocalDpi xmlns:a14="http://schemas.microsoft.com/office/drawing/2010/main" val="0"/>
              </a:ext>
            </a:extLst>
          </a:blip>
          <a:srcRect l="36034" r="36034"/>
          <a:stretch/>
        </p:blipFill>
        <p:spPr>
          <a:xfrm>
            <a:off x="-411613" y="-596497"/>
            <a:ext cx="3373071" cy="8050593"/>
          </a:xfrm>
          <a:prstGeom prst="rect">
            <a:avLst/>
          </a:prstGeom>
          <a:effectLst>
            <a:softEdge rad="386902"/>
          </a:effectLst>
        </p:spPr>
      </p:pic>
    </p:spTree>
    <p:extLst>
      <p:ext uri="{BB962C8B-B14F-4D97-AF65-F5344CB8AC3E}">
        <p14:creationId xmlns:p14="http://schemas.microsoft.com/office/powerpoint/2010/main" val="214896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150B-B308-CC86-3CF4-C7B3C3EDB646}"/>
              </a:ext>
            </a:extLst>
          </p:cNvPr>
          <p:cNvSpPr>
            <a:spLocks noGrp="1"/>
          </p:cNvSpPr>
          <p:nvPr>
            <p:ph type="title"/>
          </p:nvPr>
        </p:nvSpPr>
        <p:spPr/>
        <p:txBody>
          <a:bodyPr/>
          <a:lstStyle/>
          <a:p>
            <a:r>
              <a:rPr lang="en-US"/>
              <a:t>Lap time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B1249-C678-7FCD-44DF-16C55DD0A10F}"/>
                  </a:ext>
                </a:extLst>
              </p:cNvPr>
              <p:cNvSpPr>
                <a:spLocks noGrp="1"/>
              </p:cNvSpPr>
              <p:nvPr>
                <p:ph idx="1"/>
              </p:nvPr>
            </p:nvSpPr>
            <p:spPr/>
            <p:txBody>
              <a:bodyPr>
                <a:normAutofit fontScale="85000" lnSpcReduction="10000"/>
              </a:bodyPr>
              <a:lstStyle/>
              <a:p>
                <a:pPr marL="0" indent="0">
                  <a:buNone/>
                </a:pPr>
                <a:r>
                  <a:rPr lang="en-US" sz="2400">
                    <a:effectLst/>
                    <a:latin typeface="Cambria Math" panose="02040503050406030204" pitchFamily="18" charset="0"/>
                    <a:ea typeface="Calibri" panose="020F0502020204030204" pitchFamily="34" charset="0"/>
                    <a:cs typeface="Times New Roman" panose="02020603050405020304" pitchFamily="18" charset="0"/>
                  </a:rPr>
                  <a:t>Time to complete a lap in seconds at a given lap:</a:t>
                </a:r>
              </a:p>
              <a:p>
                <a:pPr marL="0" indent="0">
                  <a:buNone/>
                </a:pPr>
                <a:endParaRPr lang="en-US" sz="2400" i="1">
                  <a:effectLst/>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𝑙𝑎𝑝</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𝑡𝑖𝑟𝑒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𝑓𝑢𝑒𝑙</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a:latin typeface="Cambria Math" panose="02040503050406030204" pitchFamily="18" charset="0"/>
                    <a:ea typeface="Cambria Math" panose="02040503050406030204" pitchFamily="18" charset="0"/>
                    <a:cs typeface="Times New Roman" panose="02020603050405020304" pitchFamily="18" charset="0"/>
                  </a:rPr>
                  <a:t>the fastest lap unladen with fuel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a:latin typeface="Cambria Math" panose="02040503050406030204" pitchFamily="18" charset="0"/>
                    <a:ea typeface="Cambria Math" panose="02040503050406030204" pitchFamily="18" charset="0"/>
                    <a:cs typeface="Times New Roman" panose="02020603050405020304" pitchFamily="18" charset="0"/>
                  </a:rPr>
                  <a:t> fastest qualifying lap</a:t>
                </a:r>
              </a:p>
              <a:p>
                <a:pPr marL="0" indent="0">
                  <a:buNone/>
                </a:pP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a:latin typeface="Cambria Math" panose="02040503050406030204" pitchFamily="18" charset="0"/>
                    <a:ea typeface="Cambria Math" panose="02040503050406030204" pitchFamily="18" charset="0"/>
                    <a:cs typeface="Times New Roman" panose="02020603050405020304" pitchFamily="18" charset="0"/>
                  </a:rPr>
                  <a:t> the adjusted time from entering or leaving the pit lane, zero otherwise.</a:t>
                </a:r>
              </a:p>
              <a:p>
                <a:pPr marL="0" indent="0">
                  <a:buNone/>
                </a:pPr>
                <a:endParaRPr lang="en-US" sz="240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a:latin typeface="Cambria Math" panose="02040503050406030204" pitchFamily="18" charset="0"/>
                    <a:ea typeface="Cambria Math" panose="02040503050406030204" pitchFamily="18" charset="0"/>
                    <a:cs typeface="Times New Roman" panose="02020603050405020304" pitchFamily="18" charset="0"/>
                  </a:rPr>
                  <a:t>Time lost to fuel mass per lap:</a:t>
                </a:r>
              </a:p>
              <a:p>
                <a:pPr marL="0" indent="0">
                  <a:buNone/>
                </a:pPr>
                <a:endParaRPr lang="en-US" sz="240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m:t>
                          </m:r>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𝑢𝑒𝑙</m:t>
                          </m:r>
                        </m:sub>
                      </m:s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𝑓𝑢𝑒𝑙</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𝑚𝑎𝑥</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m:t>
                          </m:r>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a:effectLst/>
                    <a:latin typeface="Cambria Math" panose="02040503050406030204" pitchFamily="18" charset="0"/>
                    <a:ea typeface="Cambria Math" panose="02040503050406030204" pitchFamily="18" charset="0"/>
                    <a:cs typeface="Times New Roman" panose="02020603050405020304" pitchFamily="18" charset="0"/>
                  </a:rPr>
                  <a:t>Assume fuel mass is 110 kg at start of race, 0 kg at end of race, and lap time loss is 0.03 s/kg.</a:t>
                </a:r>
              </a:p>
              <a:p>
                <a:pPr marL="0" inden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3F3B1249-C678-7FCD-44DF-16C55DD0A10F}"/>
                  </a:ext>
                </a:extLst>
              </p:cNvPr>
              <p:cNvSpPr>
                <a:spLocks noGrp="1" noRot="1" noChangeAspect="1" noMove="1" noResize="1" noEditPoints="1" noAdjustHandles="1" noChangeArrowheads="1" noChangeShapeType="1" noTextEdit="1"/>
              </p:cNvSpPr>
              <p:nvPr>
                <p:ph idx="1"/>
              </p:nvPr>
            </p:nvSpPr>
            <p:spPr>
              <a:blipFill>
                <a:blip r:embed="rId3"/>
                <a:stretch>
                  <a:fillRect l="-724" t="-2035" b="-8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5F20FE6-871A-207D-B828-2682EE5FB01D}"/>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1401508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C57D-31C8-B2C1-12EA-DBC90C339D1D}"/>
              </a:ext>
            </a:extLst>
          </p:cNvPr>
          <p:cNvSpPr>
            <a:spLocks noGrp="1"/>
          </p:cNvSpPr>
          <p:nvPr>
            <p:ph type="title"/>
          </p:nvPr>
        </p:nvSpPr>
        <p:spPr/>
        <p:txBody>
          <a:bodyPr/>
          <a:lstStyle/>
          <a:p>
            <a:r>
              <a:rPr lang="en-US"/>
              <a:t>Linear tire degradation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07094E1-5E0D-E1C1-E9B1-82B355A90238}"/>
                  </a:ext>
                </a:extLst>
              </p:cNvPr>
              <p:cNvSpPr>
                <a:spLocks noGrp="1"/>
              </p:cNvSpPr>
              <p:nvPr>
                <p:ph idx="1"/>
              </p:nvPr>
            </p:nvSpPr>
            <p:spPr>
              <a:xfrm>
                <a:off x="1031907" y="1751883"/>
                <a:ext cx="4207291" cy="4031478"/>
              </a:xfrm>
            </p:spPr>
            <p:txBody>
              <a:bodyPr>
                <a:noAutofit/>
              </a:bodyPr>
              <a:lstStyle/>
              <a:p>
                <a:pPr marL="0" indent="0">
                  <a:buNone/>
                </a:pPr>
                <a:r>
                  <a:rPr lang="en-US" sz="1800">
                    <a:latin typeface="Cambria Math" panose="02040503050406030204" pitchFamily="18" charset="0"/>
                    <a:ea typeface="Cambria Math" panose="02040503050406030204" pitchFamily="18" charset="0"/>
                  </a:rPr>
                  <a:t>Time loss</a:t>
                </a:r>
                <a:r>
                  <a:rPr lang="en-US" sz="180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𝑡</m:t>
                        </m:r>
                      </m:e>
                      <m:sub>
                        <m:r>
                          <a:rPr lang="en-US" sz="1800" i="1">
                            <a:latin typeface="Cambria Math" panose="02040503050406030204" pitchFamily="18" charset="0"/>
                            <a:ea typeface="Cambria Math" panose="02040503050406030204" pitchFamily="18" charset="0"/>
                            <a:cs typeface="Times New Roman" panose="02020603050405020304" pitchFamily="18" charset="0"/>
                          </a:rPr>
                          <m:t>𝑡𝑖𝑟𝑒</m:t>
                        </m:r>
                      </m:sub>
                    </m:sSub>
                  </m:oMath>
                </a14:m>
                <a:r>
                  <a:rPr lang="en-US" sz="1800">
                    <a:latin typeface="Cambria Math" panose="02040503050406030204" pitchFamily="18" charset="0"/>
                    <a:ea typeface="Cambria Math" panose="02040503050406030204" pitchFamily="18" charset="0"/>
                  </a:rPr>
                  <a:t> is determined by tire age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𝑎</m:t>
                    </m:r>
                    <m:r>
                      <a:rPr lang="en-US" sz="18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800">
                    <a:latin typeface="Cambria Math" panose="02040503050406030204" pitchFamily="18" charset="0"/>
                    <a:ea typeface="Cambria Math" panose="02040503050406030204" pitchFamily="18" charset="0"/>
                  </a:rPr>
                  <a:t>and two coefficients </a:t>
                </a:r>
                <a14:m>
                  <m:oMath xmlns:m="http://schemas.openxmlformats.org/officeDocument/2006/math">
                    <m:sSub>
                      <m:sSub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18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and</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18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800" i="1">
                    <a:latin typeface="Cambria Math" panose="02040503050406030204" pitchFamily="18" charset="0"/>
                    <a:ea typeface="Cambria Math" panose="02040503050406030204" pitchFamily="18" charset="0"/>
                    <a:cs typeface="Times New Roman" panose="02020603050405020304" pitchFamily="18" charset="0"/>
                  </a:rPr>
                  <a:t>, </a:t>
                </a:r>
                <a:r>
                  <a:rPr lang="en-US" sz="1800">
                    <a:latin typeface="Cambria Math" panose="02040503050406030204" pitchFamily="18" charset="0"/>
                    <a:ea typeface="Cambria Math" panose="02040503050406030204" pitchFamily="18" charset="0"/>
                    <a:cs typeface="Times New Roman" panose="02020603050405020304" pitchFamily="18" charset="0"/>
                  </a:rPr>
                  <a:t>which are dependent on the tire compound</a:t>
                </a:r>
                <a:r>
                  <a:rPr lang="en-US" sz="1800">
                    <a:ea typeface="Calibri" panose="020F0502020204030204" pitchFamily="34" charset="0"/>
                    <a:cs typeface="Times New Roman" panose="02020603050405020304" pitchFamily="18" charset="0"/>
                  </a:rPr>
                  <a:t> </a:t>
                </a:r>
                <a14:m>
                  <m:oMath xmlns:m="http://schemas.openxmlformats.org/officeDocument/2006/math">
                    <m:r>
                      <a:rPr lang="en-US" sz="1800" i="1">
                        <a:latin typeface="Cambria Math" panose="02040503050406030204" pitchFamily="18" charset="0"/>
                        <a:ea typeface="Calibri" panose="020F0502020204030204" pitchFamily="34" charset="0"/>
                        <a:cs typeface="Times New Roman" panose="02020603050405020304" pitchFamily="18" charset="0"/>
                      </a:rPr>
                      <m:t>𝑐</m:t>
                    </m:r>
                  </m:oMath>
                </a14:m>
                <a:r>
                  <a:rPr lang="en-US" sz="180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endParaRPr lang="en-US" sz="1800" i="1">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latin typeface="Cambria Math" panose="02040503050406030204" pitchFamily="18" charset="0"/>
                              <a:ea typeface="Calibri" panose="020F0502020204030204" pitchFamily="34" charset="0"/>
                              <a:cs typeface="Times New Roman" panose="02020603050405020304" pitchFamily="18" charset="0"/>
                            </a:rPr>
                            <m:t>𝑡𝑖𝑟𝑒</m:t>
                          </m:r>
                        </m:sub>
                      </m:sSub>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𝑎</m:t>
                          </m:r>
                          <m:r>
                            <a:rPr lang="en-US" sz="1800" i="1">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r>
                            <a:rPr lang="en-US" sz="1800" i="1" smtClean="0">
                              <a:latin typeface="Cambria Math" panose="02040503050406030204" pitchFamily="18" charset="0"/>
                              <a:ea typeface="Calibri" panose="020F0502020204030204" pitchFamily="34" charset="0"/>
                              <a:cs typeface="Times New Roman" panose="02020603050405020304" pitchFamily="18" charset="0"/>
                            </a:rPr>
                            <m:t> </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oMath>
                  </m:oMathPara>
                </a14:m>
                <a:endParaRPr lang="en-US" sz="1800"/>
              </a:p>
              <a:p>
                <a:pPr marL="0" indent="0">
                  <a:buNone/>
                </a:pPr>
                <a:endParaRPr lang="en-US" sz="1800"/>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𝑝𝑎𝑐𝑒</m:t>
                      </m:r>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𝑑𝑒𝑔𝑟𝑎𝑑𝑎𝑡𝑖𝑜𝑛</m:t>
                      </m:r>
                    </m:oMath>
                  </m:oMathPara>
                </a14:m>
                <a:endParaRPr lang="en-US" sz="1800">
                  <a:ea typeface="Calibri" panose="020F0502020204030204" pitchFamily="34" charset="0"/>
                  <a:cs typeface="Times New Roman" panose="02020603050405020304" pitchFamily="18" charset="0"/>
                </a:endParaRPr>
              </a:p>
              <a:p>
                <a:pPr marL="0" indent="0">
                  <a:buNone/>
                </a:pPr>
                <a:endParaRPr lang="en-US" sz="1800" b="0">
                  <a:ea typeface="Calibri" panose="020F0502020204030204" pitchFamily="34" charset="0"/>
                  <a:cs typeface="Times New Roman" panose="02020603050405020304" pitchFamily="18" charset="0"/>
                </a:endParaRPr>
              </a:p>
              <a:p>
                <a:pPr marL="0" indent="0">
                  <a:buNone/>
                </a:pPr>
                <a:r>
                  <a:rPr lang="en-US" sz="1800">
                    <a:latin typeface="Cambria Math" panose="02040503050406030204" pitchFamily="18" charset="0"/>
                    <a:ea typeface="Calibri" panose="020F0502020204030204" pitchFamily="34" charset="0"/>
                    <a:cs typeface="Times New Roman" panose="02020603050405020304" pitchFamily="18" charset="0"/>
                  </a:rPr>
                  <a:t>Generally, a softer tier is faster a</a:t>
                </a:r>
                <a14:m>
                  <m:oMath xmlns:m="http://schemas.openxmlformats.org/officeDocument/2006/math">
                    <m:r>
                      <m:rPr>
                        <m:sty m:val="p"/>
                      </m:rPr>
                      <a:rPr lang="en-US" sz="1800" b="0" i="0" smtClean="0">
                        <a:latin typeface="Cambria Math" panose="02040503050406030204" pitchFamily="18" charset="0"/>
                        <a:ea typeface="Calibri" panose="020F0502020204030204" pitchFamily="34" charset="0"/>
                        <a:cs typeface="Times New Roman" panose="02020603050405020304" pitchFamily="18" charset="0"/>
                      </a:rPr>
                      <m:t>t</m:t>
                    </m:r>
                    <m:r>
                      <a:rPr lang="en-US" sz="18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b="0" i="0" smtClean="0">
                        <a:latin typeface="Cambria Math" panose="02040503050406030204" pitchFamily="18" charset="0"/>
                        <a:ea typeface="Calibri" panose="020F0502020204030204" pitchFamily="34" charset="0"/>
                        <a:cs typeface="Times New Roman" panose="02020603050405020304" pitchFamily="18" charset="0"/>
                      </a:rPr>
                      <m:t>first</m:t>
                    </m:r>
                  </m:oMath>
                </a14:m>
                <a:r>
                  <a:rPr lang="en-US" sz="1800" b="0" i="0">
                    <a:latin typeface="Cambria Math" panose="02040503050406030204" pitchFamily="18" charset="0"/>
                    <a:ea typeface="Calibri" panose="020F0502020204030204" pitchFamily="34" charset="0"/>
                    <a:cs typeface="Times New Roman" panose="02020603050405020304" pitchFamily="18" charset="0"/>
                  </a:rPr>
                  <a:t>:</a:t>
                </a:r>
                <a:br>
                  <a:rPr lang="en-US" sz="1800" b="0" i="0">
                    <a:latin typeface="Cambria Math" panose="02040503050406030204" pitchFamily="18" charset="0"/>
                    <a:ea typeface="Calibri" panose="020F0502020204030204" pitchFamily="34" charset="0"/>
                    <a:cs typeface="Times New Roman" panose="02020603050405020304" pitchFamily="18" charset="0"/>
                  </a:rPr>
                </a:br>
                <a:br>
                  <a:rPr lang="en-US" sz="1800" b="0" i="0">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&lt;</m:t>
                      </m:r>
                      <m:sSub>
                        <m:sSubPr>
                          <m:ctrlPr>
                            <a:rPr lang="en-US"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e>
                      </m:d>
                    </m:oMath>
                  </m:oMathPara>
                </a14:m>
                <a:endParaRPr lang="en-US" sz="1800" i="1">
                  <a:latin typeface="Cambria Math" panose="02040503050406030204" pitchFamily="18" charset="0"/>
                  <a:ea typeface="Calibri" panose="020F0502020204030204" pitchFamily="34" charset="0"/>
                  <a:cs typeface="Times New Roman" panose="02020603050405020304" pitchFamily="18" charset="0"/>
                </a:endParaRPr>
              </a:p>
              <a:p>
                <a:pPr marL="0" indent="0">
                  <a:buNone/>
                </a:pPr>
                <a:br>
                  <a:rPr lang="en-US" sz="1800">
                    <a:latin typeface="Cambria Math" panose="02040503050406030204" pitchFamily="18" charset="0"/>
                    <a:ea typeface="Calibri" panose="020F0502020204030204" pitchFamily="34" charset="0"/>
                    <a:cs typeface="Times New Roman" panose="02020603050405020304" pitchFamily="18" charset="0"/>
                  </a:rPr>
                </a:br>
                <a:r>
                  <a:rPr lang="en-US" sz="1800">
                    <a:latin typeface="Cambria Math" panose="02040503050406030204" pitchFamily="18" charset="0"/>
                    <a:ea typeface="Calibri" panose="020F0502020204030204" pitchFamily="34" charset="0"/>
                    <a:cs typeface="Times New Roman" panose="02020603050405020304" pitchFamily="18" charset="0"/>
                  </a:rPr>
                  <a:t>But displays a faster degradation:</a:t>
                </a:r>
                <a:br>
                  <a:rPr lang="en-US" sz="1800">
                    <a:latin typeface="Cambria Math" panose="02040503050406030204" pitchFamily="18" charset="0"/>
                    <a:ea typeface="Calibri" panose="020F0502020204030204" pitchFamily="34" charset="0"/>
                    <a:cs typeface="Times New Roman" panose="02020603050405020304" pitchFamily="18" charset="0"/>
                  </a:rPr>
                </a:br>
                <a:endParaRPr lang="en-US" sz="1800">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&gt;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b="0">
                  <a:ea typeface="Calibri" panose="020F0502020204030204" pitchFamily="34"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07094E1-5E0D-E1C1-E9B1-82B355A90238}"/>
                  </a:ext>
                </a:extLst>
              </p:cNvPr>
              <p:cNvSpPr>
                <a:spLocks noGrp="1" noRot="1" noChangeAspect="1" noMove="1" noResize="1" noEditPoints="1" noAdjustHandles="1" noChangeArrowheads="1" noChangeShapeType="1" noTextEdit="1"/>
              </p:cNvSpPr>
              <p:nvPr>
                <p:ph idx="1"/>
              </p:nvPr>
            </p:nvSpPr>
            <p:spPr>
              <a:xfrm>
                <a:off x="1031907" y="1751883"/>
                <a:ext cx="4207291" cy="4031478"/>
              </a:xfrm>
              <a:blipFill>
                <a:blip r:embed="rId2"/>
                <a:stretch>
                  <a:fillRect l="-1205" t="-1254" b="-1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D2D121A-49AA-A50D-A8BD-BD92CB1C2046}"/>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14" descr="2021 Portuguese Grand Prix tyre curve">
            <a:extLst>
              <a:ext uri="{FF2B5EF4-FFF2-40B4-BE49-F238E27FC236}">
                <a16:creationId xmlns:a16="http://schemas.microsoft.com/office/drawing/2014/main" id="{4822E1AB-3F8A-2A88-860C-06DC7DF2144A}"/>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sharpenSoften amount="25000"/>
                    </a14:imgEffect>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5918978" y="2328002"/>
            <a:ext cx="5383244" cy="3026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FF903B-6704-593D-62E6-844F821FF225}"/>
              </a:ext>
            </a:extLst>
          </p:cNvPr>
          <p:cNvSpPr txBox="1"/>
          <p:nvPr/>
        </p:nvSpPr>
        <p:spPr>
          <a:xfrm>
            <a:off x="1346886" y="345989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97175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C8DD9CB-BDD6-6F63-8A59-E626625CB43E}"/>
                  </a:ext>
                </a:extLst>
              </p:cNvPr>
              <p:cNvSpPr>
                <a:spLocks noGrp="1"/>
              </p:cNvSpPr>
              <p:nvPr>
                <p:ph type="title"/>
              </p:nvPr>
            </p:nvSpPr>
            <p:spPr/>
            <p:txBody>
              <a:bodyPr/>
              <a:lstStyle/>
              <a:p>
                <a:r>
                  <a:rPr lang="en-US"/>
                  <a:t>Coefficients </a:t>
                </a:r>
                <a14:m>
                  <m:oMath xmlns:m="http://schemas.openxmlformats.org/officeDocument/2006/math">
                    <m:sSub>
                      <m:sSubPr>
                        <m:ctrlPr>
                          <a:rPr lang="en-US" sz="4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4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4400" i="1">
                            <a:latin typeface="Cambria Math" panose="02040503050406030204" pitchFamily="18" charset="0"/>
                            <a:ea typeface="Cambria Math" panose="02040503050406030204" pitchFamily="18" charset="0"/>
                            <a:cs typeface="Times New Roman" panose="02020603050405020304" pitchFamily="18" charset="0"/>
                          </a:rPr>
                          <m:t>0</m:t>
                        </m:r>
                      </m:sub>
                    </m:sSub>
                    <m:r>
                      <m:rPr>
                        <m:nor/>
                      </m:rPr>
                      <a:rPr lang="en-US" sz="4400" b="0" i="0"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en-US" b="0" i="0" dirty="0" smtClean="0"/>
                      <m:t>and</m:t>
                    </m:r>
                    <m:r>
                      <a:rPr lang="en-US" b="0" i="1" dirty="0" smtClean="0">
                        <a:latin typeface="Cambria Math" panose="02040503050406030204" pitchFamily="18" charset="0"/>
                      </a:rPr>
                      <m:t> </m:t>
                    </m:r>
                    <m:sSub>
                      <m:sSubPr>
                        <m:ctrlPr>
                          <a:rPr lang="en-US" sz="4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4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44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a:p>
            </p:txBody>
          </p:sp>
        </mc:Choice>
        <mc:Fallback>
          <p:sp>
            <p:nvSpPr>
              <p:cNvPr id="2" name="Title 1">
                <a:extLst>
                  <a:ext uri="{FF2B5EF4-FFF2-40B4-BE49-F238E27FC236}">
                    <a16:creationId xmlns:a16="http://schemas.microsoft.com/office/drawing/2014/main" id="{0C8DD9CB-BDD6-6F63-8A59-E626625CB43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CB3C7F-8772-BFE4-1604-84DC387FEE87}"/>
              </a:ext>
            </a:extLst>
          </p:cNvPr>
          <p:cNvSpPr>
            <a:spLocks noGrp="1"/>
          </p:cNvSpPr>
          <p:nvPr>
            <p:ph type="sldNum" sz="quarter" idx="12"/>
          </p:nvPr>
        </p:nvSpPr>
        <p:spPr/>
        <p:txBody>
          <a:bodyPr/>
          <a:lstStyle/>
          <a:p>
            <a:fld id="{48F63A3B-78C7-47BE-AE5E-E10140E04643}" type="slidenum">
              <a:rPr lang="en-US" smtClean="0"/>
              <a:t>22</a:t>
            </a:fld>
            <a:endParaRPr lang="en-US"/>
          </a:p>
        </p:txBody>
      </p:sp>
      <p:pic>
        <p:nvPicPr>
          <p:cNvPr id="5" name="Picture 4" descr="Table&#10;&#10;Description automatically generated with low confidence">
            <a:extLst>
              <a:ext uri="{FF2B5EF4-FFF2-40B4-BE49-F238E27FC236}">
                <a16:creationId xmlns:a16="http://schemas.microsoft.com/office/drawing/2014/main" id="{DC1E41DF-F5B2-5FAE-35F5-012287B5C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366" y="3327643"/>
            <a:ext cx="4869206" cy="2666470"/>
          </a:xfrm>
          <a:prstGeom prst="rect">
            <a:avLst/>
          </a:prstGeom>
          <a:effectLst>
            <a:softEdge rad="108988"/>
          </a:effectLst>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FEF43D1-D38C-4249-DCA2-10C4F076BB73}"/>
                  </a:ext>
                </a:extLst>
              </p:cNvPr>
              <p:cNvSpPr txBox="1"/>
              <p:nvPr/>
            </p:nvSpPr>
            <p:spPr>
              <a:xfrm>
                <a:off x="6504483" y="1115451"/>
                <a:ext cx="5687517" cy="5499262"/>
              </a:xfrm>
              <a:prstGeom prst="rect">
                <a:avLst/>
              </a:prstGeom>
              <a:noFill/>
              <a:ln>
                <a:noFill/>
              </a:ln>
            </p:spPr>
            <p:txBody>
              <a:bodyPr wrap="square">
                <a:spAutoFit/>
              </a:bodyPr>
              <a:lstStyle/>
              <a:p>
                <a:pPr marL="0" indent="0">
                  <a:buNone/>
                </a:pPr>
                <a:endParaRPr lang="en-US" sz="1800" b="0" i="1">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latin typeface="Cambria Math" panose="02040503050406030204" pitchFamily="18" charset="0"/>
                    <a:ea typeface="Cambria Math" panose="02040503050406030204" pitchFamily="18" charset="0"/>
                    <a:cs typeface="Times New Roman" panose="02020603050405020304" pitchFamily="18" charset="0"/>
                  </a:rPr>
                  <a:t>Recall Taylor series expansion</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US">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800" b="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ea typeface="Cambria Math" panose="02040503050406030204" pitchFamily="18" charset="0"/>
                    <a:cs typeface="Times New Roman" panose="02020603050405020304" pitchFamily="18" charset="0"/>
                  </a:rPr>
                  <a:t> </a:t>
                </a:r>
              </a:p>
              <a:p>
                <a:pPr marL="0" indent="0">
                  <a:buNone/>
                </a:pPr>
                <a:endParaRPr lang="en-US">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latin typeface="Cambria Math" panose="02040503050406030204" pitchFamily="18" charset="0"/>
                    <a:ea typeface="Cambria Math" panose="02040503050406030204" pitchFamily="18" charset="0"/>
                    <a:cs typeface="Times New Roman" panose="02020603050405020304" pitchFamily="18" charset="0"/>
                  </a:rPr>
                  <a:t>Expand</a:t>
                </a:r>
                <a:r>
                  <a:rPr lang="en-US">
                    <a:ea typeface="Cambria Math" panose="02040503050406030204" pitchFamily="18" charset="0"/>
                    <a:cs typeface="Times New Roman" panose="02020603050405020304" pitchFamily="18"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p>
                    </m:sSup>
                  </m:oMath>
                </a14:m>
                <a:endParaRPr lang="en-US">
                  <a:ea typeface="Cambria Math" panose="02040503050406030204" pitchFamily="18" charset="0"/>
                  <a:cs typeface="Times New Roman" panose="02020603050405020304" pitchFamily="18" charset="0"/>
                </a:endParaRPr>
              </a:p>
              <a:p>
                <a:pPr algn="ctr"/>
                <a:r>
                  <a:rPr lang="en-US" b="0">
                    <a:ea typeface="Cambria Math" panose="02040503050406030204" pitchFamily="18" charset="0"/>
                    <a:cs typeface="Times New Roman" panose="02020603050405020304" pitchFamily="18"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sup>
                    </m:s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sup>
                        </m:sSup>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oMath>
                </a14:m>
                <a:r>
                  <a:rPr lang="en-US" sz="1800" b="0">
                    <a:latin typeface="Cambria Math" panose="02040503050406030204" pitchFamily="18" charset="0"/>
                    <a:ea typeface="Cambria Math" panose="02040503050406030204" pitchFamily="18" charset="0"/>
                    <a:cs typeface="Times New Roman" panose="02020603050405020304" pitchFamily="18" charset="0"/>
                  </a:rPr>
                  <a:t> </a:t>
                </a:r>
              </a:p>
              <a:p>
                <a:pPr algn="ctr"/>
                <a:endParaRPr lang="en-US">
                  <a:latin typeface="Cambria Math" panose="02040503050406030204" pitchFamily="18" charset="0"/>
                  <a:ea typeface="Cambria Math" panose="02040503050406030204" pitchFamily="18" charset="0"/>
                  <a:cs typeface="Times New Roman" panose="02020603050405020304" pitchFamily="18" charset="0"/>
                </a:endParaRPr>
              </a:p>
              <a:p>
                <a:r>
                  <a:rPr lang="en-US">
                    <a:latin typeface="Cambria Math" panose="02040503050406030204" pitchFamily="18" charset="0"/>
                    <a:ea typeface="Cambria Math" panose="02040503050406030204" pitchFamily="18" charset="0"/>
                    <a:cs typeface="Times New Roman" panose="02020603050405020304" pitchFamily="18" charset="0"/>
                  </a:rPr>
                  <a:t>Evaluate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x</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0.07</m:t>
                    </m:r>
                    <m:r>
                      <a:rPr lang="en-US" i="1">
                        <a:latin typeface="Cambria Math" panose="02040503050406030204" pitchFamily="18" charset="0"/>
                        <a:ea typeface="Cambria Math" panose="02040503050406030204" pitchFamily="18" charset="0"/>
                        <a:cs typeface="Times New Roman" panose="02020603050405020304" pitchFamily="18" charset="0"/>
                      </a:rPr>
                      <m:t>𝑙</m:t>
                    </m:r>
                  </m:oMath>
                </a14:m>
                <a:endParaRPr lang="en-US">
                  <a:latin typeface="Cambria Math" panose="02040503050406030204" pitchFamily="18" charset="0"/>
                  <a:ea typeface="Cambria Math" panose="02040503050406030204" pitchFamily="18" charset="0"/>
                  <a:cs typeface="Times New Roman" panose="02020603050405020304" pitchFamily="18" charset="0"/>
                </a:endParaRPr>
              </a:p>
              <a:p>
                <a:endParaRPr lang="en-US">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𝑒</m:t>
                          </m:r>
                        </m:e>
                        <m:sup>
                          <m:r>
                            <a:rPr lang="en-US" i="1">
                              <a:latin typeface="Cambria Math" panose="02040503050406030204" pitchFamily="18" charset="0"/>
                              <a:ea typeface="Cambria Math" panose="02040503050406030204" pitchFamily="18" charset="0"/>
                              <a:cs typeface="Times New Roman" panose="02020603050405020304" pitchFamily="18" charset="0"/>
                            </a:rPr>
                            <m:t>0.07</m:t>
                          </m:r>
                          <m:r>
                            <a:rPr lang="en-US" i="1">
                              <a:latin typeface="Cambria Math" panose="02040503050406030204" pitchFamily="18" charset="0"/>
                              <a:ea typeface="Cambria Math" panose="02040503050406030204" pitchFamily="18" charset="0"/>
                              <a:cs typeface="Times New Roman" panose="02020603050405020304" pitchFamily="18" charset="0"/>
                            </a:rPr>
                            <m:t>𝑙</m:t>
                          </m:r>
                        </m:sup>
                      </m:sSup>
                      <m:r>
                        <a:rPr lang="en-US" i="1">
                          <a:latin typeface="Cambria Math" panose="02040503050406030204" pitchFamily="18" charset="0"/>
                          <a:ea typeface="Cambria Math" panose="02040503050406030204" pitchFamily="18" charset="0"/>
                          <a:cs typeface="Times New Roman" panose="02020603050405020304" pitchFamily="18" charset="0"/>
                        </a:rPr>
                        <m:t>≈1+0.07</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𝑙</m:t>
                      </m:r>
                    </m:oMath>
                  </m:oMathPara>
                </a14:m>
                <a:endParaRPr lang="en-US" sz="1800" b="0">
                  <a:ea typeface="Cambria Math" panose="02040503050406030204" pitchFamily="18" charset="0"/>
                  <a:cs typeface="Times New Roman" panose="02020603050405020304" pitchFamily="18" charset="0"/>
                </a:endParaRPr>
              </a:p>
              <a:p>
                <a:pPr algn="ctr"/>
                <a:endParaRPr lang="en-US">
                  <a:ea typeface="Cambria Math" panose="02040503050406030204" pitchFamily="18" charset="0"/>
                  <a:cs typeface="Times New Roman" panose="02020603050405020304" pitchFamily="18" charset="0"/>
                </a:endParaRPr>
              </a:p>
              <a:p>
                <a:r>
                  <a:rPr lang="en-US" sz="1800" b="0">
                    <a:ea typeface="Cambria Math" panose="02040503050406030204" pitchFamily="18" charset="0"/>
                    <a:cs typeface="Times New Roman" panose="02020603050405020304" pitchFamily="18" charset="0"/>
                  </a:rPr>
                  <a:t>Substitu</a:t>
                </a:r>
                <a:r>
                  <a:rPr lang="en-US">
                    <a:ea typeface="Cambria Math" panose="02040503050406030204" pitchFamily="18" charset="0"/>
                    <a:cs typeface="Times New Roman" panose="02020603050405020304" pitchFamily="18" charset="0"/>
                  </a:rPr>
                  <a:t>te into tire model </a:t>
                </a:r>
                <a14:m>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𝑡</m:t>
                        </m:r>
                      </m:e>
                      <m:sub>
                        <m:r>
                          <a:rPr lang="en-US" i="1">
                            <a:latin typeface="Cambria Math" panose="02040503050406030204" pitchFamily="18" charset="0"/>
                            <a:ea typeface="Calibri" panose="020F0502020204030204" pitchFamily="34" charset="0"/>
                            <a:cs typeface="Times New Roman" panose="02020603050405020304" pitchFamily="18" charset="0"/>
                          </a:rPr>
                          <m:t>𝑡𝑖𝑟𝑒</m:t>
                        </m:r>
                      </m:sub>
                    </m:sSub>
                  </m:oMath>
                </a14:m>
                <a:endParaRPr lang="en-US" sz="1800" b="0">
                  <a:ea typeface="Cambria Math" panose="02040503050406030204" pitchFamily="18" charset="0"/>
                  <a:cs typeface="Times New Roman" panose="02020603050405020304" pitchFamily="18" charset="0"/>
                </a:endParaRPr>
              </a:p>
              <a:p>
                <a:endParaRPr lang="en-US" sz="1800" b="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𝑡</m:t>
                          </m:r>
                        </m:e>
                        <m:sub>
                          <m:r>
                            <a:rPr lang="en-US" i="1">
                              <a:latin typeface="Cambria Math" panose="02040503050406030204" pitchFamily="18" charset="0"/>
                              <a:ea typeface="Calibri" panose="020F0502020204030204" pitchFamily="34" charset="0"/>
                              <a:cs typeface="Times New Roman" panose="02020603050405020304" pitchFamily="18" charset="0"/>
                            </a:rPr>
                            <m:t>𝑡𝑖𝑟𝑒</m:t>
                          </m:r>
                        </m:sub>
                      </m:sSub>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𝑎</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𝑆</m:t>
                          </m:r>
                        </m:e>
                      </m:d>
                      <m:r>
                        <a:rPr lang="en-US" i="1">
                          <a:latin typeface="Cambria Math" panose="02040503050406030204" pitchFamily="18" charset="0"/>
                          <a:ea typeface="Calibri" panose="020F0502020204030204" pitchFamily="34" charset="0"/>
                          <a:cs typeface="Times New Roman" panose="02020603050405020304" pitchFamily="18" charset="0"/>
                        </a:rPr>
                        <m:t>=</m:t>
                      </m:r>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1+0.07</m:t>
                          </m:r>
                          <m:r>
                            <a:rPr lang="en-US" i="1">
                              <a:latin typeface="Cambria Math" panose="02040503050406030204" pitchFamily="18" charset="0"/>
                              <a:ea typeface="Cambria Math" panose="02040503050406030204" pitchFamily="18" charset="0"/>
                              <a:cs typeface="Times New Roman" panose="02020603050405020304" pitchFamily="18" charset="0"/>
                            </a:rPr>
                            <m:t>𝑙</m:t>
                          </m:r>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800" b="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m:t>
                      </m:r>
                      <m:r>
                        <a:rPr lang="en-US" b="0" i="1" smtClean="0">
                          <a:latin typeface="Cambria Math" panose="02040503050406030204" pitchFamily="18" charset="0"/>
                          <a:ea typeface="Calibri" panose="020F0502020204030204" pitchFamily="34" charset="0"/>
                          <a:cs typeface="Times New Roman" panose="02020603050405020304" pitchFamily="18" charset="0"/>
                        </a:rPr>
                        <m:t>0.07</m:t>
                      </m:r>
                      <m:r>
                        <a:rPr lang="en-US" b="0" i="1" smtClean="0">
                          <a:latin typeface="Cambria Math" panose="02040503050406030204" pitchFamily="18" charset="0"/>
                          <a:ea typeface="Calibri" panose="020F0502020204030204" pitchFamily="34" charset="0"/>
                          <a:cs typeface="Times New Roman" panose="02020603050405020304" pitchFamily="18" charset="0"/>
                        </a:rPr>
                        <m:t>𝑙</m:t>
                      </m:r>
                    </m:oMath>
                  </m:oMathPara>
                </a14:m>
                <a:endParaRPr lang="en-US" sz="1800" b="0">
                  <a:ea typeface="Cambria Math" panose="02040503050406030204" pitchFamily="18" charset="0"/>
                  <a:cs typeface="Times New Roman" panose="02020603050405020304" pitchFamily="18" charset="0"/>
                </a:endParaRPr>
              </a:p>
              <a:p>
                <a:pPr marL="0" indent="0">
                  <a:buNone/>
                </a:pPr>
                <a:endParaRPr lang="en-US" sz="1800"/>
              </a:p>
            </p:txBody>
          </p:sp>
        </mc:Choice>
        <mc:Fallback>
          <p:sp>
            <p:nvSpPr>
              <p:cNvPr id="7" name="TextBox 6">
                <a:extLst>
                  <a:ext uri="{FF2B5EF4-FFF2-40B4-BE49-F238E27FC236}">
                    <a16:creationId xmlns:a16="http://schemas.microsoft.com/office/drawing/2014/main" id="{CFEF43D1-D38C-4249-DCA2-10C4F076BB73}"/>
                  </a:ext>
                </a:extLst>
              </p:cNvPr>
              <p:cNvSpPr txBox="1">
                <a:spLocks noRot="1" noChangeAspect="1" noMove="1" noResize="1" noEditPoints="1" noAdjustHandles="1" noChangeArrowheads="1" noChangeShapeType="1" noTextEdit="1"/>
              </p:cNvSpPr>
              <p:nvPr/>
            </p:nvSpPr>
            <p:spPr>
              <a:xfrm>
                <a:off x="6504483" y="1115451"/>
                <a:ext cx="5687517" cy="5499262"/>
              </a:xfrm>
              <a:prstGeom prst="rect">
                <a:avLst/>
              </a:prstGeom>
              <a:blipFill>
                <a:blip r:embed="rId4"/>
                <a:stretch>
                  <a:fillRect l="-89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9" name="Table 12">
                <a:extLst>
                  <a:ext uri="{FF2B5EF4-FFF2-40B4-BE49-F238E27FC236}">
                    <a16:creationId xmlns:a16="http://schemas.microsoft.com/office/drawing/2014/main" id="{37BC33AC-BCB5-3765-CCC1-5CEAEB78948E}"/>
                  </a:ext>
                </a:extLst>
              </p:cNvPr>
              <p:cNvGraphicFramePr>
                <a:graphicFrameLocks noGrp="1"/>
              </p:cNvGraphicFramePr>
              <p:nvPr>
                <p:extLst>
                  <p:ext uri="{D42A27DB-BD31-4B8C-83A1-F6EECF244321}">
                    <p14:modId xmlns:p14="http://schemas.microsoft.com/office/powerpoint/2010/main" val="1676233291"/>
                  </p:ext>
                </p:extLst>
              </p:nvPr>
            </p:nvGraphicFramePr>
            <p:xfrm>
              <a:off x="972572" y="1397487"/>
              <a:ext cx="4908000" cy="1828800"/>
            </p:xfrm>
            <a:graphic>
              <a:graphicData uri="http://schemas.openxmlformats.org/drawingml/2006/table">
                <a:tbl>
                  <a:tblPr firstRow="1" bandRow="1">
                    <a:tableStyleId>{8EC20E35-A176-4012-BC5E-935CFFF8708E}</a:tableStyleId>
                  </a:tblPr>
                  <a:tblGrid>
                    <a:gridCol w="897814">
                      <a:extLst>
                        <a:ext uri="{9D8B030D-6E8A-4147-A177-3AD203B41FA5}">
                          <a16:colId xmlns:a16="http://schemas.microsoft.com/office/drawing/2014/main" val="1627269284"/>
                        </a:ext>
                      </a:extLst>
                    </a:gridCol>
                    <a:gridCol w="1070468">
                      <a:extLst>
                        <a:ext uri="{9D8B030D-6E8A-4147-A177-3AD203B41FA5}">
                          <a16:colId xmlns:a16="http://schemas.microsoft.com/office/drawing/2014/main" val="2776483169"/>
                        </a:ext>
                      </a:extLst>
                    </a:gridCol>
                    <a:gridCol w="979906">
                      <a:extLst>
                        <a:ext uri="{9D8B030D-6E8A-4147-A177-3AD203B41FA5}">
                          <a16:colId xmlns:a16="http://schemas.microsoft.com/office/drawing/2014/main" val="1823329715"/>
                        </a:ext>
                      </a:extLst>
                    </a:gridCol>
                    <a:gridCol w="979906">
                      <a:extLst>
                        <a:ext uri="{9D8B030D-6E8A-4147-A177-3AD203B41FA5}">
                          <a16:colId xmlns:a16="http://schemas.microsoft.com/office/drawing/2014/main" val="3184943003"/>
                        </a:ext>
                      </a:extLst>
                    </a:gridCol>
                    <a:gridCol w="979906">
                      <a:extLst>
                        <a:ext uri="{9D8B030D-6E8A-4147-A177-3AD203B41FA5}">
                          <a16:colId xmlns:a16="http://schemas.microsoft.com/office/drawing/2014/main" val="1040510685"/>
                        </a:ext>
                      </a:extLst>
                    </a:gridCol>
                  </a:tblGrid>
                  <a:tr h="0">
                    <a:tc>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err="1">
                              <a:latin typeface="Cambria Math" panose="02040503050406030204" pitchFamily="18" charset="0"/>
                              <a:ea typeface="Cambria Math" panose="02040503050406030204" pitchFamily="18" charset="0"/>
                            </a:rPr>
                            <a:t>Beaume</a:t>
                          </a:r>
                          <a:r>
                            <a:rPr lang="en-US" sz="1800" b="0">
                              <a:latin typeface="Cambria Math" panose="02040503050406030204" pitchFamily="18" charset="0"/>
                              <a:ea typeface="Cambria Math" panose="02040503050406030204" pitchFamily="18" charset="0"/>
                            </a:rPr>
                            <a:t>* (2023)</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err="1">
                              <a:latin typeface="Cambria Math" panose="02040503050406030204" pitchFamily="18" charset="0"/>
                              <a:ea typeface="Cambria Math" panose="02040503050406030204" pitchFamily="18" charset="0"/>
                            </a:rPr>
                            <a:t>Heilmeier</a:t>
                          </a:r>
                          <a:r>
                            <a:rPr lang="en-US" sz="1800" b="0">
                              <a:latin typeface="Cambria Math" panose="02040503050406030204" pitchFamily="18" charset="0"/>
                              <a:ea typeface="Cambria Math" panose="02040503050406030204" pitchFamily="18" charset="0"/>
                            </a:rPr>
                            <a:t> (2019)</a:t>
                          </a:r>
                        </a:p>
                      </a:txBody>
                      <a:tcPr/>
                    </a:tc>
                    <a:tc hMerge="1">
                      <a:txBody>
                        <a:bodyPr/>
                        <a:lstStyle/>
                        <a:p>
                          <a:endParaRPr lang="en-US"/>
                        </a:p>
                      </a:txBody>
                      <a:tcPr/>
                    </a:tc>
                    <a:extLst>
                      <a:ext uri="{0D108BD9-81ED-4DB2-BD59-A6C34878D82A}">
                        <a16:rowId xmlns:a16="http://schemas.microsoft.com/office/drawing/2014/main" val="543754401"/>
                      </a:ext>
                    </a:extLst>
                  </a:tr>
                  <a:tr h="281772">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libri" panose="020F0502020204030204" pitchFamily="34" charset="0"/>
                                    <a:cs typeface="Times New Roman" panose="02020603050405020304" pitchFamily="18" charset="0"/>
                                  </a:rPr>
                                  <m:t>𝒄</m:t>
                                </m:r>
                              </m:oMath>
                            </m:oMathPara>
                          </a14:m>
                          <a:endParaRPr lang="en-US" b="1"/>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𝟎</m:t>
                                    </m:r>
                                  </m:sub>
                                </m:sSub>
                              </m:oMath>
                            </m:oMathPara>
                          </a14:m>
                          <a:endParaRPr lang="en-US" b="1"/>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𝟏</m:t>
                                    </m:r>
                                  </m:sub>
                                </m:sSub>
                              </m:oMath>
                            </m:oMathPara>
                          </a14:m>
                          <a:endParaRPr lang="en-US" b="1"/>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𝟎</m:t>
                                    </m:r>
                                  </m:sub>
                                </m:sSub>
                              </m:oMath>
                            </m:oMathPara>
                          </a14:m>
                          <a:endParaRPr lang="en-US" b="1"/>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𝟏</m:t>
                                    </m:r>
                                  </m:sub>
                                </m:sSub>
                              </m:oMath>
                            </m:oMathPara>
                          </a14:m>
                          <a:endParaRPr lang="en-US" b="1"/>
                        </a:p>
                      </a:txBody>
                      <a:tcPr/>
                    </a:tc>
                    <a:extLst>
                      <a:ext uri="{0D108BD9-81ED-4DB2-BD59-A6C34878D82A}">
                        <a16:rowId xmlns:a16="http://schemas.microsoft.com/office/drawing/2014/main" val="3494794741"/>
                      </a:ext>
                    </a:extLst>
                  </a:tr>
                  <a:tr h="281772">
                    <a:tc>
                      <a:txBody>
                        <a:bodyPr/>
                        <a:lstStyle/>
                        <a:p>
                          <a:pPr algn="ctr"/>
                          <a:r>
                            <a:rPr lang="en-US" b="1">
                              <a:solidFill>
                                <a:srgbClr val="580604"/>
                              </a:solidFill>
                            </a:rPr>
                            <a:t>S</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a:t>0.0</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a:t>0.07</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a:t>0.15</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a:t>0.05</a:t>
                          </a:r>
                        </a:p>
                      </a:txBody>
                      <a:tcPr>
                        <a:solidFill>
                          <a:schemeClr val="accent5">
                            <a:lumMod val="60000"/>
                            <a:lumOff val="40000"/>
                          </a:schemeClr>
                        </a:solidFill>
                      </a:tcPr>
                    </a:tc>
                    <a:extLst>
                      <a:ext uri="{0D108BD9-81ED-4DB2-BD59-A6C34878D82A}">
                        <a16:rowId xmlns:a16="http://schemas.microsoft.com/office/drawing/2014/main" val="4035059676"/>
                      </a:ext>
                    </a:extLst>
                  </a:tr>
                  <a:tr h="281772">
                    <a:tc>
                      <a:txBody>
                        <a:bodyPr/>
                        <a:lstStyle/>
                        <a:p>
                          <a:pPr algn="ctr"/>
                          <a:r>
                            <a:rPr lang="en-US" b="1">
                              <a:solidFill>
                                <a:schemeClr val="accent6">
                                  <a:lumMod val="50000"/>
                                </a:schemeClr>
                              </a:solidFill>
                            </a:rPr>
                            <a:t>M</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a:t>0.3</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a:t>0.35</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a:t>0.0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a:t>0.85</a:t>
                          </a:r>
                        </a:p>
                      </a:txBody>
                      <a:tcPr>
                        <a:solidFill>
                          <a:schemeClr val="accent6">
                            <a:lumMod val="60000"/>
                            <a:lumOff val="40000"/>
                          </a:schemeClr>
                        </a:solidFill>
                      </a:tcPr>
                    </a:tc>
                    <a:extLst>
                      <a:ext uri="{0D108BD9-81ED-4DB2-BD59-A6C34878D82A}">
                        <a16:rowId xmlns:a16="http://schemas.microsoft.com/office/drawing/2014/main" val="1952857099"/>
                      </a:ext>
                    </a:extLst>
                  </a:tr>
                  <a:tr h="281772">
                    <a:tc>
                      <a:txBody>
                        <a:bodyPr/>
                        <a:lstStyle/>
                        <a:p>
                          <a:pPr algn="ctr"/>
                          <a:r>
                            <a:rPr lang="en-US" b="1">
                              <a:solidFill>
                                <a:schemeClr val="tx2">
                                  <a:lumMod val="25000"/>
                                </a:schemeClr>
                              </a:solidFill>
                            </a:rPr>
                            <a:t>H</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a:t>0.8</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a:t>0.01*</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a:t>0.86</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a:t>0.04</a:t>
                          </a:r>
                        </a:p>
                      </a:txBody>
                      <a:tcPr>
                        <a:solidFill>
                          <a:schemeClr val="tx1">
                            <a:lumMod val="85000"/>
                          </a:schemeClr>
                        </a:solidFill>
                      </a:tcPr>
                    </a:tc>
                    <a:extLst>
                      <a:ext uri="{0D108BD9-81ED-4DB2-BD59-A6C34878D82A}">
                        <a16:rowId xmlns:a16="http://schemas.microsoft.com/office/drawing/2014/main" val="2713701993"/>
                      </a:ext>
                    </a:extLst>
                  </a:tr>
                </a:tbl>
              </a:graphicData>
            </a:graphic>
          </p:graphicFrame>
        </mc:Choice>
        <mc:Fallback>
          <p:graphicFrame>
            <p:nvGraphicFramePr>
              <p:cNvPr id="9" name="Table 12">
                <a:extLst>
                  <a:ext uri="{FF2B5EF4-FFF2-40B4-BE49-F238E27FC236}">
                    <a16:creationId xmlns:a16="http://schemas.microsoft.com/office/drawing/2014/main" id="{37BC33AC-BCB5-3765-CCC1-5CEAEB78948E}"/>
                  </a:ext>
                </a:extLst>
              </p:cNvPr>
              <p:cNvGraphicFramePr>
                <a:graphicFrameLocks noGrp="1"/>
              </p:cNvGraphicFramePr>
              <p:nvPr>
                <p:extLst>
                  <p:ext uri="{D42A27DB-BD31-4B8C-83A1-F6EECF244321}">
                    <p14:modId xmlns:p14="http://schemas.microsoft.com/office/powerpoint/2010/main" val="1676233291"/>
                  </p:ext>
                </p:extLst>
              </p:nvPr>
            </p:nvGraphicFramePr>
            <p:xfrm>
              <a:off x="972572" y="1397487"/>
              <a:ext cx="4908000" cy="1828800"/>
            </p:xfrm>
            <a:graphic>
              <a:graphicData uri="http://schemas.openxmlformats.org/drawingml/2006/table">
                <a:tbl>
                  <a:tblPr firstRow="1" bandRow="1">
                    <a:tableStyleId>{8EC20E35-A176-4012-BC5E-935CFFF8708E}</a:tableStyleId>
                  </a:tblPr>
                  <a:tblGrid>
                    <a:gridCol w="897814">
                      <a:extLst>
                        <a:ext uri="{9D8B030D-6E8A-4147-A177-3AD203B41FA5}">
                          <a16:colId xmlns:a16="http://schemas.microsoft.com/office/drawing/2014/main" val="1627269284"/>
                        </a:ext>
                      </a:extLst>
                    </a:gridCol>
                    <a:gridCol w="1070468">
                      <a:extLst>
                        <a:ext uri="{9D8B030D-6E8A-4147-A177-3AD203B41FA5}">
                          <a16:colId xmlns:a16="http://schemas.microsoft.com/office/drawing/2014/main" val="2776483169"/>
                        </a:ext>
                      </a:extLst>
                    </a:gridCol>
                    <a:gridCol w="979906">
                      <a:extLst>
                        <a:ext uri="{9D8B030D-6E8A-4147-A177-3AD203B41FA5}">
                          <a16:colId xmlns:a16="http://schemas.microsoft.com/office/drawing/2014/main" val="1823329715"/>
                        </a:ext>
                      </a:extLst>
                    </a:gridCol>
                    <a:gridCol w="979906">
                      <a:extLst>
                        <a:ext uri="{9D8B030D-6E8A-4147-A177-3AD203B41FA5}">
                          <a16:colId xmlns:a16="http://schemas.microsoft.com/office/drawing/2014/main" val="3184943003"/>
                        </a:ext>
                      </a:extLst>
                    </a:gridCol>
                    <a:gridCol w="979906">
                      <a:extLst>
                        <a:ext uri="{9D8B030D-6E8A-4147-A177-3AD203B41FA5}">
                          <a16:colId xmlns:a16="http://schemas.microsoft.com/office/drawing/2014/main" val="1040510685"/>
                        </a:ext>
                      </a:extLst>
                    </a:gridCol>
                  </a:tblGrid>
                  <a:tr h="365760">
                    <a:tc>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err="1">
                              <a:latin typeface="Cambria Math" panose="02040503050406030204" pitchFamily="18" charset="0"/>
                              <a:ea typeface="Cambria Math" panose="02040503050406030204" pitchFamily="18" charset="0"/>
                            </a:rPr>
                            <a:t>Beaume</a:t>
                          </a:r>
                          <a:r>
                            <a:rPr lang="en-US" sz="1800" b="0">
                              <a:latin typeface="Cambria Math" panose="02040503050406030204" pitchFamily="18" charset="0"/>
                              <a:ea typeface="Cambria Math" panose="02040503050406030204" pitchFamily="18" charset="0"/>
                            </a:rPr>
                            <a:t>* (2023)</a:t>
                          </a:r>
                        </a:p>
                      </a:txBody>
                      <a:tcP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err="1">
                              <a:latin typeface="Cambria Math" panose="02040503050406030204" pitchFamily="18" charset="0"/>
                              <a:ea typeface="Cambria Math" panose="02040503050406030204" pitchFamily="18" charset="0"/>
                            </a:rPr>
                            <a:t>Heilmeier</a:t>
                          </a:r>
                          <a:r>
                            <a:rPr lang="en-US" sz="1800" b="0">
                              <a:latin typeface="Cambria Math" panose="02040503050406030204" pitchFamily="18" charset="0"/>
                              <a:ea typeface="Cambria Math" panose="02040503050406030204" pitchFamily="18" charset="0"/>
                            </a:rPr>
                            <a:t> (2019)</a:t>
                          </a:r>
                        </a:p>
                      </a:txBody>
                      <a:tcPr/>
                    </a:tc>
                    <a:tc hMerge="1">
                      <a:txBody>
                        <a:bodyPr/>
                        <a:lstStyle/>
                        <a:p>
                          <a:endParaRPr lang="en-US"/>
                        </a:p>
                      </a:txBody>
                      <a:tcPr/>
                    </a:tc>
                    <a:extLst>
                      <a:ext uri="{0D108BD9-81ED-4DB2-BD59-A6C34878D82A}">
                        <a16:rowId xmlns:a16="http://schemas.microsoft.com/office/drawing/2014/main" val="543754401"/>
                      </a:ext>
                    </a:extLst>
                  </a:tr>
                  <a:tr h="365760">
                    <a:tc>
                      <a:txBody>
                        <a:bodyPr/>
                        <a:lstStyle/>
                        <a:p>
                          <a:endParaRPr lang="en-US"/>
                        </a:p>
                      </a:txBody>
                      <a:tcPr>
                        <a:lnR w="12700" cap="flat" cmpd="sng" algn="ctr">
                          <a:solidFill>
                            <a:schemeClr val="bg1"/>
                          </a:solidFill>
                          <a:prstDash val="solid"/>
                          <a:round/>
                          <a:headEnd type="none" w="med" len="med"/>
                          <a:tailEnd type="none" w="med" len="med"/>
                        </a:lnR>
                        <a:blipFill>
                          <a:blip r:embed="rId5"/>
                          <a:stretch>
                            <a:fillRect t="-106897" r="-447887" b="-327586"/>
                          </a:stretch>
                        </a:blipFill>
                      </a:tcPr>
                    </a:tc>
                    <a:tc>
                      <a:txBody>
                        <a:bodyPr/>
                        <a:lstStyle/>
                        <a:p>
                          <a:endParaRPr lang="en-US"/>
                        </a:p>
                      </a:txBody>
                      <a:tcPr>
                        <a:lnL w="12700" cap="flat" cmpd="sng" algn="ctr">
                          <a:solidFill>
                            <a:schemeClr val="bg1"/>
                          </a:solidFill>
                          <a:prstDash val="solid"/>
                          <a:round/>
                          <a:headEnd type="none" w="med" len="med"/>
                          <a:tailEnd type="none" w="med" len="med"/>
                        </a:lnL>
                        <a:blipFill>
                          <a:blip r:embed="rId5"/>
                          <a:stretch>
                            <a:fillRect l="-83529" t="-106897" r="-274118" b="-327586"/>
                          </a:stretch>
                        </a:blipFill>
                      </a:tcPr>
                    </a:tc>
                    <a:tc>
                      <a:txBody>
                        <a:bodyPr/>
                        <a:lstStyle/>
                        <a:p>
                          <a:endParaRPr lang="en-US"/>
                        </a:p>
                      </a:txBody>
                      <a:tcPr>
                        <a:lnR w="12700" cap="flat" cmpd="sng" algn="ctr">
                          <a:solidFill>
                            <a:schemeClr val="bg1"/>
                          </a:solidFill>
                          <a:prstDash val="solid"/>
                          <a:round/>
                          <a:headEnd type="none" w="med" len="med"/>
                          <a:tailEnd type="none" w="med" len="med"/>
                        </a:lnR>
                        <a:blipFill>
                          <a:blip r:embed="rId5"/>
                          <a:stretch>
                            <a:fillRect l="-202597" t="-106897" r="-202597" b="-327586"/>
                          </a:stretch>
                        </a:blipFill>
                      </a:tcPr>
                    </a:tc>
                    <a:tc>
                      <a:txBody>
                        <a:bodyPr/>
                        <a:lstStyle/>
                        <a:p>
                          <a:endParaRPr lang="en-US"/>
                        </a:p>
                      </a:txBody>
                      <a:tcPr>
                        <a:lnL w="12700" cap="flat" cmpd="sng" algn="ctr">
                          <a:solidFill>
                            <a:schemeClr val="bg1"/>
                          </a:solidFill>
                          <a:prstDash val="solid"/>
                          <a:round/>
                          <a:headEnd type="none" w="med" len="med"/>
                          <a:tailEnd type="none" w="med" len="med"/>
                        </a:lnL>
                        <a:blipFill>
                          <a:blip r:embed="rId5"/>
                          <a:stretch>
                            <a:fillRect l="-298718" t="-106897" r="-100000" b="-327586"/>
                          </a:stretch>
                        </a:blipFill>
                      </a:tcPr>
                    </a:tc>
                    <a:tc>
                      <a:txBody>
                        <a:bodyPr/>
                        <a:lstStyle/>
                        <a:p>
                          <a:endParaRPr lang="en-US"/>
                        </a:p>
                      </a:txBody>
                      <a:tcPr>
                        <a:blipFill>
                          <a:blip r:embed="rId5"/>
                          <a:stretch>
                            <a:fillRect l="-403896" t="-106897" r="-1299" b="-327586"/>
                          </a:stretch>
                        </a:blipFill>
                      </a:tcPr>
                    </a:tc>
                    <a:extLst>
                      <a:ext uri="{0D108BD9-81ED-4DB2-BD59-A6C34878D82A}">
                        <a16:rowId xmlns:a16="http://schemas.microsoft.com/office/drawing/2014/main" val="3494794741"/>
                      </a:ext>
                    </a:extLst>
                  </a:tr>
                  <a:tr h="365760">
                    <a:tc>
                      <a:txBody>
                        <a:bodyPr/>
                        <a:lstStyle/>
                        <a:p>
                          <a:pPr algn="ctr"/>
                          <a:r>
                            <a:rPr lang="en-US" b="1">
                              <a:solidFill>
                                <a:srgbClr val="580604"/>
                              </a:solidFill>
                            </a:rPr>
                            <a:t>S</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a:t>0.0</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a:t>0.07</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a:t>0.15</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a:t>0.05</a:t>
                          </a:r>
                        </a:p>
                      </a:txBody>
                      <a:tcPr>
                        <a:solidFill>
                          <a:schemeClr val="accent5">
                            <a:lumMod val="60000"/>
                            <a:lumOff val="40000"/>
                          </a:schemeClr>
                        </a:solidFill>
                      </a:tcPr>
                    </a:tc>
                    <a:extLst>
                      <a:ext uri="{0D108BD9-81ED-4DB2-BD59-A6C34878D82A}">
                        <a16:rowId xmlns:a16="http://schemas.microsoft.com/office/drawing/2014/main" val="4035059676"/>
                      </a:ext>
                    </a:extLst>
                  </a:tr>
                  <a:tr h="365760">
                    <a:tc>
                      <a:txBody>
                        <a:bodyPr/>
                        <a:lstStyle/>
                        <a:p>
                          <a:pPr algn="ctr"/>
                          <a:r>
                            <a:rPr lang="en-US" b="1">
                              <a:solidFill>
                                <a:schemeClr val="accent6">
                                  <a:lumMod val="50000"/>
                                </a:schemeClr>
                              </a:solidFill>
                            </a:rPr>
                            <a:t>M</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a:t>0.3</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a:t>0.35</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a:t>0.0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a:t>0.85</a:t>
                          </a:r>
                        </a:p>
                      </a:txBody>
                      <a:tcPr>
                        <a:solidFill>
                          <a:schemeClr val="accent6">
                            <a:lumMod val="60000"/>
                            <a:lumOff val="40000"/>
                          </a:schemeClr>
                        </a:solidFill>
                      </a:tcPr>
                    </a:tc>
                    <a:extLst>
                      <a:ext uri="{0D108BD9-81ED-4DB2-BD59-A6C34878D82A}">
                        <a16:rowId xmlns:a16="http://schemas.microsoft.com/office/drawing/2014/main" val="1952857099"/>
                      </a:ext>
                    </a:extLst>
                  </a:tr>
                  <a:tr h="365760">
                    <a:tc>
                      <a:txBody>
                        <a:bodyPr/>
                        <a:lstStyle/>
                        <a:p>
                          <a:pPr algn="ctr"/>
                          <a:r>
                            <a:rPr lang="en-US" b="1">
                              <a:solidFill>
                                <a:schemeClr val="tx2">
                                  <a:lumMod val="25000"/>
                                </a:schemeClr>
                              </a:solidFill>
                            </a:rPr>
                            <a:t>H</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a:t>0.8</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a:t>0.01*</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a:t>0.86</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a:t>0.04</a:t>
                          </a:r>
                        </a:p>
                      </a:txBody>
                      <a:tcPr>
                        <a:solidFill>
                          <a:schemeClr val="tx1">
                            <a:lumMod val="85000"/>
                          </a:schemeClr>
                        </a:solidFill>
                      </a:tcPr>
                    </a:tc>
                    <a:extLst>
                      <a:ext uri="{0D108BD9-81ED-4DB2-BD59-A6C34878D82A}">
                        <a16:rowId xmlns:a16="http://schemas.microsoft.com/office/drawing/2014/main" val="2713701993"/>
                      </a:ext>
                    </a:extLst>
                  </a:tr>
                </a:tbl>
              </a:graphicData>
            </a:graphic>
          </p:graphicFrame>
        </mc:Fallback>
      </mc:AlternateContent>
      <p:sp>
        <p:nvSpPr>
          <p:cNvPr id="15" name="Rectangle 14">
            <a:extLst>
              <a:ext uri="{FF2B5EF4-FFF2-40B4-BE49-F238E27FC236}">
                <a16:creationId xmlns:a16="http://schemas.microsoft.com/office/drawing/2014/main" id="{B4D461E1-F84C-C562-FC8B-2B0C2E2CF23B}"/>
              </a:ext>
            </a:extLst>
          </p:cNvPr>
          <p:cNvSpPr/>
          <p:nvPr/>
        </p:nvSpPr>
        <p:spPr>
          <a:xfrm>
            <a:off x="6531966" y="1391823"/>
            <a:ext cx="5430644" cy="1325563"/>
          </a:xfrm>
          <a:prstGeom prst="rect">
            <a:avLst/>
          </a:prstGeom>
          <a:no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019D49-C25B-24A5-E363-8BA7DA9DB578}"/>
              </a:ext>
            </a:extLst>
          </p:cNvPr>
          <p:cNvSpPr/>
          <p:nvPr/>
        </p:nvSpPr>
        <p:spPr>
          <a:xfrm>
            <a:off x="8907768" y="5994113"/>
            <a:ext cx="880946" cy="29821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1AFB847-F751-3A7D-E3DC-3319EC1C9807}"/>
                  </a:ext>
                </a:extLst>
              </p:cNvPr>
              <p:cNvSpPr txBox="1"/>
              <p:nvPr/>
            </p:nvSpPr>
            <p:spPr>
              <a:xfrm>
                <a:off x="181581" y="6039475"/>
                <a:ext cx="6528775" cy="78335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𝒆</m:t>
                          </m:r>
                        </m:e>
                        <m:sup>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𝟎</m:t>
                          </m:r>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𝟎𝟕</m:t>
                          </m:r>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𝒍</m:t>
                          </m:r>
                        </m:sup>
                      </m:sSup>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b="1"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𝟏</m:t>
                      </m:r>
                      <m:r>
                        <a:rPr lang="en-US" sz="2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   </m:t>
                      </m:r>
                      <m:r>
                        <a:rPr lang="en-US" sz="2400" b="1">
                          <a:latin typeface="Cambria Math" panose="02040503050406030204" pitchFamily="18" charset="0"/>
                          <a:ea typeface="Cambria Math" panose="02040503050406030204" pitchFamily="18" charset="0"/>
                          <a:cs typeface="Times New Roman" panose="02020603050405020304" pitchFamily="18" charset="0"/>
                        </a:rPr>
                        <m:t>⟺</m:t>
                      </m:r>
                      <m:r>
                        <a:rPr lang="en-US" sz="24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24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𝒕</m:t>
                          </m:r>
                        </m:e>
                        <m:sub>
                          <m:r>
                            <a:rPr lang="en-US" sz="2400" b="1" i="1">
                              <a:latin typeface="Cambria Math" panose="02040503050406030204" pitchFamily="18" charset="0"/>
                              <a:ea typeface="Calibri" panose="020F0502020204030204" pitchFamily="34" charset="0"/>
                              <a:cs typeface="Times New Roman" panose="02020603050405020304" pitchFamily="18" charset="0"/>
                            </a:rPr>
                            <m:t>𝒕𝒊𝒓𝒆</m:t>
                          </m:r>
                        </m:sub>
                      </m:sSub>
                      <m:d>
                        <m:dPr>
                          <m:ctrlPr>
                            <a:rPr lang="en-US" sz="2400" b="1" i="1">
                              <a:latin typeface="Cambria Math" panose="02040503050406030204" pitchFamily="18" charset="0"/>
                              <a:ea typeface="Calibri" panose="020F0502020204030204" pitchFamily="34" charset="0"/>
                              <a:cs typeface="Times New Roman" panose="02020603050405020304" pitchFamily="18" charset="0"/>
                            </a:rPr>
                          </m:ctrlPr>
                        </m:dPr>
                        <m:e>
                          <m:r>
                            <a:rPr lang="en-US" sz="2400" b="1" i="1">
                              <a:latin typeface="Cambria Math" panose="02040503050406030204" pitchFamily="18" charset="0"/>
                              <a:ea typeface="Calibri" panose="020F0502020204030204" pitchFamily="34" charset="0"/>
                              <a:cs typeface="Times New Roman" panose="02020603050405020304" pitchFamily="18" charset="0"/>
                            </a:rPr>
                            <m:t>𝒂</m:t>
                          </m:r>
                          <m:r>
                            <a:rPr lang="en-US" sz="2400" b="1" i="1">
                              <a:latin typeface="Cambria Math" panose="02040503050406030204" pitchFamily="18" charset="0"/>
                              <a:ea typeface="Calibri" panose="020F0502020204030204" pitchFamily="34" charset="0"/>
                              <a:cs typeface="Times New Roman" panose="02020603050405020304" pitchFamily="18" charset="0"/>
                            </a:rPr>
                            <m:t>,</m:t>
                          </m:r>
                          <m:r>
                            <a:rPr lang="en-US" sz="2400" b="1" i="1">
                              <a:latin typeface="Cambria Math" panose="02040503050406030204" pitchFamily="18" charset="0"/>
                              <a:ea typeface="Calibri" panose="020F0502020204030204" pitchFamily="34" charset="0"/>
                              <a:cs typeface="Times New Roman" panose="02020603050405020304" pitchFamily="18" charset="0"/>
                            </a:rPr>
                            <m:t>𝑺</m:t>
                          </m:r>
                        </m:e>
                      </m:d>
                      <m:r>
                        <a:rPr lang="en-US" sz="2400" b="1"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𝒌</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𝟎</m:t>
                          </m:r>
                        </m:sub>
                      </m:sSub>
                      <m:d>
                        <m:dPr>
                          <m:ctrlPr>
                            <a:rPr lang="en-US" sz="2400" b="1" i="1">
                              <a:latin typeface="Cambria Math" panose="02040503050406030204" pitchFamily="18" charset="0"/>
                              <a:ea typeface="Calibri" panose="020F0502020204030204" pitchFamily="34" charset="0"/>
                              <a:cs typeface="Times New Roman" panose="02020603050405020304" pitchFamily="18" charset="0"/>
                            </a:rPr>
                          </m:ctrlPr>
                        </m:dPr>
                        <m:e>
                          <m:r>
                            <a:rPr lang="en-US" sz="2400" b="1" i="1">
                              <a:latin typeface="Cambria Math" panose="02040503050406030204" pitchFamily="18" charset="0"/>
                              <a:ea typeface="Calibri" panose="020F0502020204030204" pitchFamily="34" charset="0"/>
                              <a:cs typeface="Times New Roman" panose="02020603050405020304" pitchFamily="18" charset="0"/>
                            </a:rPr>
                            <m:t>𝑺</m:t>
                          </m:r>
                        </m:e>
                      </m:d>
                      <m:r>
                        <a:rPr lang="en-US" sz="24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1" i="1">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latin typeface="Cambria Math" panose="02040503050406030204" pitchFamily="18" charset="0"/>
                              <a:ea typeface="Calibri" panose="020F0502020204030204" pitchFamily="34" charset="0"/>
                              <a:cs typeface="Times New Roman" panose="02020603050405020304" pitchFamily="18" charset="0"/>
                            </a:rPr>
                            <m:t>𝒌</m:t>
                          </m:r>
                        </m:e>
                        <m:sub>
                          <m:r>
                            <a:rPr lang="en-US" sz="2400" b="1" i="1">
                              <a:latin typeface="Cambria Math" panose="02040503050406030204" pitchFamily="18" charset="0"/>
                              <a:ea typeface="Calibri" panose="020F0502020204030204" pitchFamily="34" charset="0"/>
                              <a:cs typeface="Times New Roman" panose="02020603050405020304" pitchFamily="18" charset="0"/>
                            </a:rPr>
                            <m:t>𝟏</m:t>
                          </m:r>
                        </m:sub>
                      </m:sSub>
                      <m:d>
                        <m:dPr>
                          <m:ctrlPr>
                            <a:rPr lang="en-US" sz="2400" b="1" i="1">
                              <a:latin typeface="Cambria Math" panose="02040503050406030204" pitchFamily="18" charset="0"/>
                              <a:ea typeface="Calibri" panose="020F0502020204030204" pitchFamily="34" charset="0"/>
                              <a:cs typeface="Times New Roman" panose="02020603050405020304" pitchFamily="18" charset="0"/>
                            </a:rPr>
                          </m:ctrlPr>
                        </m:dPr>
                        <m:e>
                          <m:r>
                            <a:rPr lang="en-US" sz="2400" b="1" i="1">
                              <a:latin typeface="Cambria Math" panose="02040503050406030204" pitchFamily="18" charset="0"/>
                              <a:ea typeface="Calibri" panose="020F0502020204030204" pitchFamily="34" charset="0"/>
                              <a:cs typeface="Times New Roman" panose="02020603050405020304" pitchFamily="18" charset="0"/>
                            </a:rPr>
                            <m:t>𝑺</m:t>
                          </m:r>
                        </m:e>
                      </m:d>
                      <m:r>
                        <a:rPr lang="en-US" sz="2400" b="1" i="1">
                          <a:latin typeface="Cambria Math" panose="02040503050406030204" pitchFamily="18" charset="0"/>
                          <a:ea typeface="Cambria Math" panose="02040503050406030204" pitchFamily="18" charset="0"/>
                          <a:cs typeface="Times New Roman" panose="02020603050405020304" pitchFamily="18" charset="0"/>
                        </a:rPr>
                        <m:t>∙</m:t>
                      </m:r>
                      <m:r>
                        <a:rPr lang="en-US" sz="2400" b="1" i="1">
                          <a:latin typeface="Cambria Math" panose="02040503050406030204" pitchFamily="18" charset="0"/>
                          <a:ea typeface="Cambria Math" panose="02040503050406030204" pitchFamily="18" charset="0"/>
                          <a:cs typeface="Times New Roman" panose="02020603050405020304" pitchFamily="18" charset="0"/>
                        </a:rPr>
                        <m:t>𝒂</m:t>
                      </m:r>
                    </m:oMath>
                  </m:oMathPara>
                </a14:m>
                <a:endParaRPr lang="en-US" sz="2400" b="1" i="1">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US" sz="2000" b="0" i="1">
                  <a:latin typeface="Cambria Math" panose="02040503050406030204" pitchFamily="18" charset="0"/>
                  <a:ea typeface="Cambria Math" panose="020405030504060302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F1AFB847-F751-3A7D-E3DC-3319EC1C9807}"/>
                  </a:ext>
                </a:extLst>
              </p:cNvPr>
              <p:cNvSpPr txBox="1">
                <a:spLocks noRot="1" noChangeAspect="1" noMove="1" noResize="1" noEditPoints="1" noAdjustHandles="1" noChangeArrowheads="1" noChangeShapeType="1" noTextEdit="1"/>
              </p:cNvSpPr>
              <p:nvPr/>
            </p:nvSpPr>
            <p:spPr>
              <a:xfrm>
                <a:off x="181581" y="6039475"/>
                <a:ext cx="6528775" cy="783356"/>
              </a:xfrm>
              <a:prstGeom prst="rect">
                <a:avLst/>
              </a:prstGeom>
              <a:blipFill>
                <a:blip r:embed="rId6"/>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72A49BF-27D4-3480-1BE1-8169161C4D44}"/>
              </a:ext>
            </a:extLst>
          </p:cNvPr>
          <p:cNvSpPr/>
          <p:nvPr/>
        </p:nvSpPr>
        <p:spPr>
          <a:xfrm>
            <a:off x="2349923" y="4660877"/>
            <a:ext cx="2124106" cy="35189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8D8EE0A-03C3-9A48-28B0-966E4A881B17}"/>
              </a:ext>
            </a:extLst>
          </p:cNvPr>
          <p:cNvSpPr txBox="1"/>
          <p:nvPr/>
        </p:nvSpPr>
        <p:spPr>
          <a:xfrm>
            <a:off x="1011366" y="5624379"/>
            <a:ext cx="1262743"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1" err="1">
                <a:solidFill>
                  <a:schemeClr val="bg2"/>
                </a:solidFill>
                <a:latin typeface="Cambria Math" panose="02040503050406030204" pitchFamily="18" charset="0"/>
                <a:ea typeface="Cambria Math" panose="02040503050406030204" pitchFamily="18" charset="0"/>
              </a:rPr>
              <a:t>Beaume</a:t>
            </a:r>
            <a:r>
              <a:rPr lang="en-US" sz="1000" b="0" i="1">
                <a:solidFill>
                  <a:schemeClr val="bg2"/>
                </a:solidFill>
                <a:latin typeface="Cambria Math" panose="02040503050406030204" pitchFamily="18" charset="0"/>
                <a:ea typeface="Cambria Math" panose="02040503050406030204" pitchFamily="18" charset="0"/>
              </a:rPr>
              <a:t> (2023)</a:t>
            </a:r>
          </a:p>
        </p:txBody>
      </p:sp>
    </p:spTree>
    <p:extLst>
      <p:ext uri="{BB962C8B-B14F-4D97-AF65-F5344CB8AC3E}">
        <p14:creationId xmlns:p14="http://schemas.microsoft.com/office/powerpoint/2010/main" val="100639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96D6-6F5F-1A07-0C18-E7B7B149507B}"/>
              </a:ext>
            </a:extLst>
          </p:cNvPr>
          <p:cNvSpPr>
            <a:spLocks noGrp="1"/>
          </p:cNvSpPr>
          <p:nvPr>
            <p:ph type="title"/>
          </p:nvPr>
        </p:nvSpPr>
        <p:spPr/>
        <p:txBody>
          <a:bodyPr/>
          <a:lstStyle/>
          <a:p>
            <a:r>
              <a:rPr lang="en-US"/>
              <a:t>Order of tire compounds is irrelevant</a:t>
            </a:r>
            <a:endParaRPr lang="en-US">
              <a:cs typeface="Calibri Light"/>
            </a:endParaRPr>
          </a:p>
        </p:txBody>
      </p:sp>
      <p:sp>
        <p:nvSpPr>
          <p:cNvPr id="4" name="Slide Number Placeholder 3">
            <a:extLst>
              <a:ext uri="{FF2B5EF4-FFF2-40B4-BE49-F238E27FC236}">
                <a16:creationId xmlns:a16="http://schemas.microsoft.com/office/drawing/2014/main" id="{86C8A107-BE91-10C4-CBBA-00A223FEB529}"/>
              </a:ext>
            </a:extLst>
          </p:cNvPr>
          <p:cNvSpPr>
            <a:spLocks noGrp="1"/>
          </p:cNvSpPr>
          <p:nvPr>
            <p:ph type="sldNum" sz="quarter" idx="12"/>
          </p:nvPr>
        </p:nvSpPr>
        <p:spPr/>
        <p:txBody>
          <a:bodyPr/>
          <a:lstStyle/>
          <a:p>
            <a:fld id="{48F63A3B-78C7-47BE-AE5E-E10140E04643}" type="slidenum">
              <a:rPr lang="en-US" dirty="0"/>
              <a:t>23</a:t>
            </a:fld>
            <a:endParaRPr lang="en-US"/>
          </a:p>
        </p:txBody>
      </p:sp>
      <p:sp>
        <p:nvSpPr>
          <p:cNvPr id="8" name="Rectangle 7">
            <a:extLst>
              <a:ext uri="{FF2B5EF4-FFF2-40B4-BE49-F238E27FC236}">
                <a16:creationId xmlns:a16="http://schemas.microsoft.com/office/drawing/2014/main" id="{B5DBE0C8-E804-2251-A096-C82656E41346}"/>
              </a:ext>
            </a:extLst>
          </p:cNvPr>
          <p:cNvSpPr/>
          <p:nvPr/>
        </p:nvSpPr>
        <p:spPr>
          <a:xfrm>
            <a:off x="1141279" y="2047075"/>
            <a:ext cx="9735901" cy="301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800" b="1">
                <a:latin typeface="Cambria Math" panose="02040503050406030204" pitchFamily="18" charset="0"/>
                <a:ea typeface="Cambria Math" panose="02040503050406030204" pitchFamily="18" charset="0"/>
                <a:cs typeface="Calibri" panose="020F0502020204030204"/>
              </a:rPr>
              <a:t>Assumptions for modeling:</a:t>
            </a:r>
          </a:p>
          <a:p>
            <a:endParaRPr lang="en-US" sz="2800">
              <a:latin typeface="Cambria Math" panose="02040503050406030204" pitchFamily="18" charset="0"/>
              <a:ea typeface="Cambria Math" panose="02040503050406030204" pitchFamily="18" charset="0"/>
              <a:cs typeface="Calibri" panose="020F0502020204030204"/>
            </a:endParaRPr>
          </a:p>
          <a:p>
            <a:pPr marL="285750" indent="-285750">
              <a:buFont typeface="Arial"/>
              <a:buChar char="•"/>
            </a:pPr>
            <a:r>
              <a:rPr lang="en-US" sz="2800">
                <a:latin typeface="Cambria Math" panose="02040503050406030204" pitchFamily="18" charset="0"/>
                <a:ea typeface="Cambria Math" panose="02040503050406030204" pitchFamily="18" charset="0"/>
                <a:cs typeface="Calibri" panose="020F0502020204030204"/>
              </a:rPr>
              <a:t>No unforeseen events</a:t>
            </a:r>
          </a:p>
          <a:p>
            <a:pPr marL="285750" indent="-285750">
              <a:buFont typeface="Arial"/>
              <a:buChar char="•"/>
            </a:pPr>
            <a:r>
              <a:rPr lang="en-US" sz="2800">
                <a:latin typeface="Cambria Math" panose="02040503050406030204" pitchFamily="18" charset="0"/>
                <a:ea typeface="Cambria Math" panose="02040503050406030204" pitchFamily="18" charset="0"/>
                <a:cs typeface="+mn-lt"/>
              </a:rPr>
              <a:t>No other competitors</a:t>
            </a:r>
            <a:endParaRPr lang="en-US" sz="2800">
              <a:latin typeface="Cambria Math" panose="02040503050406030204" pitchFamily="18" charset="0"/>
              <a:ea typeface="Cambria Math" panose="02040503050406030204" pitchFamily="18" charset="0"/>
              <a:cs typeface="Calibri" panose="020F0502020204030204"/>
            </a:endParaRPr>
          </a:p>
          <a:p>
            <a:pPr marL="285750" indent="-285750">
              <a:buFont typeface="Arial"/>
              <a:buChar char="•"/>
            </a:pPr>
            <a:r>
              <a:rPr lang="en-US" sz="2800">
                <a:latin typeface="Cambria Math" panose="02040503050406030204" pitchFamily="18" charset="0"/>
                <a:ea typeface="Cambria Math" panose="02040503050406030204" pitchFamily="18" charset="0"/>
                <a:cs typeface="+mn-lt"/>
              </a:rPr>
              <a:t>Tire degradation is linearly independent from fuel load.</a:t>
            </a:r>
            <a:endParaRPr lang="en-US" sz="2800">
              <a:latin typeface="Cambria Math" panose="02040503050406030204" pitchFamily="18" charset="0"/>
              <a:ea typeface="Cambria Math" panose="02040503050406030204" pitchFamily="18" charset="0"/>
              <a:cs typeface="Calibri"/>
            </a:endParaRPr>
          </a:p>
          <a:p>
            <a:pPr marL="285750" indent="-285750">
              <a:buFont typeface="Arial"/>
              <a:buChar char="•"/>
            </a:pPr>
            <a:r>
              <a:rPr lang="en-US" sz="2800">
                <a:latin typeface="Cambria Math" panose="02040503050406030204" pitchFamily="18" charset="0"/>
                <a:ea typeface="Cambria Math" panose="02040503050406030204" pitchFamily="18" charset="0"/>
                <a:cs typeface="Calibri"/>
              </a:rPr>
              <a:t>Tire </a:t>
            </a:r>
            <a:r>
              <a:rPr lang="en-US" sz="2800">
                <a:latin typeface="Cambria Math" panose="02040503050406030204" pitchFamily="18" charset="0"/>
                <a:ea typeface="Cambria Math" panose="02040503050406030204" pitchFamily="18" charset="0"/>
                <a:cs typeface="+mn-lt"/>
              </a:rPr>
              <a:t>degradation</a:t>
            </a:r>
            <a:r>
              <a:rPr lang="en-US" sz="2800">
                <a:latin typeface="Cambria Math" panose="02040503050406030204" pitchFamily="18" charset="0"/>
                <a:ea typeface="Cambria Math" panose="02040503050406030204" pitchFamily="18" charset="0"/>
                <a:cs typeface="Calibri"/>
              </a:rPr>
              <a:t> keeps at similar level with reduced mass</a:t>
            </a:r>
          </a:p>
          <a:p>
            <a:pPr marL="285750" indent="-285750">
              <a:buFont typeface="Arial"/>
              <a:buChar char="•"/>
            </a:pPr>
            <a:r>
              <a:rPr lang="en-US" sz="2800">
                <a:latin typeface="Cambria Math" panose="02040503050406030204" pitchFamily="18" charset="0"/>
                <a:ea typeface="Cambria Math" panose="02040503050406030204" pitchFamily="18" charset="0"/>
                <a:cs typeface="Calibri"/>
              </a:rPr>
              <a:t>Therefore, tire order does not matter.</a:t>
            </a:r>
          </a:p>
          <a:p>
            <a:endParaRPr lang="en-US" b="1">
              <a:latin typeface="Calibri Light"/>
              <a:cs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981A941-E5CF-D4DA-E91E-358A28B54003}"/>
                  </a:ext>
                </a:extLst>
              </p:cNvPr>
              <p:cNvSpPr txBox="1"/>
              <p:nvPr/>
            </p:nvSpPr>
            <p:spPr>
              <a:xfrm>
                <a:off x="1757889" y="5414591"/>
                <a:ext cx="8676221" cy="8617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𝑟𝑎𝑐𝑒𝑡𝑖𝑚𝑒</m:t>
                          </m:r>
                        </m:sub>
                      </m:sSub>
                      <m:d>
                        <m:dPr>
                          <m:begChr m:val="|"/>
                          <m:endChr m:val="|"/>
                          <m:ctrlPr>
                            <a:rPr lang="en-US" sz="3200" b="0" i="1" smtClean="0">
                              <a:latin typeface="Cambria Math" panose="02040503050406030204" pitchFamily="18" charset="0"/>
                            </a:rPr>
                          </m:ctrlPr>
                        </m:dPr>
                        <m:e>
                          <m:r>
                            <a:rPr lang="en-US" sz="3200" b="0" i="1" smtClean="0">
                              <a:latin typeface="Cambria Math" panose="02040503050406030204" pitchFamily="18" charset="0"/>
                            </a:rPr>
                            <m:t>𝑆𝑆𝑀</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𝑟𝑎𝑐𝑒𝑡𝑖𝑚𝑒</m:t>
                              </m:r>
                            </m:sub>
                          </m:sSub>
                        </m:e>
                      </m:d>
                      <m:r>
                        <a:rPr lang="en-US" sz="3200" b="0" i="1" smtClean="0">
                          <a:latin typeface="Cambria Math" panose="02040503050406030204" pitchFamily="18" charset="0"/>
                        </a:rPr>
                        <m:t>𝑆𝑀𝑆</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𝑡</m:t>
                          </m:r>
                        </m:e>
                        <m:sub>
                          <m:r>
                            <a:rPr lang="en-US" sz="3200" b="0" i="1" smtClean="0">
                              <a:latin typeface="Cambria Math" panose="02040503050406030204" pitchFamily="18" charset="0"/>
                            </a:rPr>
                            <m:t>𝑟𝑎𝑐𝑒𝑡𝑖𝑚𝑒</m:t>
                          </m:r>
                        </m:sub>
                      </m:sSub>
                      <m:r>
                        <a:rPr lang="en-US" sz="3200" b="0" i="1" smtClean="0">
                          <a:latin typeface="Cambria Math" panose="02040503050406030204" pitchFamily="18" charset="0"/>
                        </a:rPr>
                        <m:t>|</m:t>
                      </m:r>
                      <m:r>
                        <a:rPr lang="en-US" sz="3200" b="0" i="1" smtClean="0">
                          <a:latin typeface="Cambria Math" panose="02040503050406030204" pitchFamily="18" charset="0"/>
                        </a:rPr>
                        <m:t>𝑀𝑆𝑆</m:t>
                      </m:r>
                    </m:oMath>
                  </m:oMathPara>
                </a14:m>
                <a:endParaRPr lang="en-US" sz="3200"/>
              </a:p>
              <a:p>
                <a:endParaRPr lang="en-US"/>
              </a:p>
            </p:txBody>
          </p:sp>
        </mc:Choice>
        <mc:Fallback>
          <p:sp>
            <p:nvSpPr>
              <p:cNvPr id="6" name="TextBox 5">
                <a:extLst>
                  <a:ext uri="{FF2B5EF4-FFF2-40B4-BE49-F238E27FC236}">
                    <a16:creationId xmlns:a16="http://schemas.microsoft.com/office/drawing/2014/main" id="{A981A941-E5CF-D4DA-E91E-358A28B54003}"/>
                  </a:ext>
                </a:extLst>
              </p:cNvPr>
              <p:cNvSpPr txBox="1">
                <a:spLocks noRot="1" noChangeAspect="1" noMove="1" noResize="1" noEditPoints="1" noAdjustHandles="1" noChangeArrowheads="1" noChangeShapeType="1" noTextEdit="1"/>
              </p:cNvSpPr>
              <p:nvPr/>
            </p:nvSpPr>
            <p:spPr>
              <a:xfrm>
                <a:off x="1757889" y="5414591"/>
                <a:ext cx="8676221" cy="86177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0205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D113-DEEE-9AF0-E1DC-DA62E5C5D31A}"/>
              </a:ext>
            </a:extLst>
          </p:cNvPr>
          <p:cNvSpPr>
            <a:spLocks noGrp="1"/>
          </p:cNvSpPr>
          <p:nvPr>
            <p:ph type="title"/>
          </p:nvPr>
        </p:nvSpPr>
        <p:spPr>
          <a:xfrm>
            <a:off x="860673" y="720813"/>
            <a:ext cx="10698480" cy="711834"/>
          </a:xfrm>
        </p:spPr>
        <p:txBody>
          <a:bodyPr anchor="t">
            <a:normAutofit/>
          </a:bodyPr>
          <a:lstStyle/>
          <a:p>
            <a:r>
              <a:rPr lang="en-US"/>
              <a:t>Setup </a:t>
            </a:r>
            <a:r>
              <a:rPr lang="en-US" sz="4000"/>
              <a:t>Mixed-</a:t>
            </a:r>
            <a:r>
              <a:rPr lang="en-US"/>
              <a:t>Integer Quadratic Problem (MIQP)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851EEB7-9795-ED26-3479-31DC145C7EA6}"/>
                  </a:ext>
                </a:extLst>
              </p:cNvPr>
              <p:cNvSpPr>
                <a:spLocks noGrp="1"/>
              </p:cNvSpPr>
              <p:nvPr>
                <p:ph idx="1"/>
              </p:nvPr>
            </p:nvSpPr>
            <p:spPr>
              <a:xfrm>
                <a:off x="2857192" y="1828298"/>
                <a:ext cx="4262120" cy="106750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f>
                        <m:fPr>
                          <m:type m:val="no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𝑚𝑖𝑛</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     </m:t>
                      </m:r>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oMath>
                  </m:oMathPara>
                </a14:m>
                <a:endParaRPr lang="en-US"/>
              </a:p>
            </p:txBody>
          </p:sp>
        </mc:Choice>
        <mc:Fallback>
          <p:sp>
            <p:nvSpPr>
              <p:cNvPr id="3" name="Content Placeholder 2">
                <a:extLst>
                  <a:ext uri="{FF2B5EF4-FFF2-40B4-BE49-F238E27FC236}">
                    <a16:creationId xmlns:a16="http://schemas.microsoft.com/office/drawing/2014/main" id="{B851EEB7-9795-ED26-3479-31DC145C7EA6}"/>
                  </a:ext>
                </a:extLst>
              </p:cNvPr>
              <p:cNvSpPr>
                <a:spLocks noGrp="1" noRot="1" noChangeAspect="1" noMove="1" noResize="1" noEditPoints="1" noAdjustHandles="1" noChangeArrowheads="1" noChangeShapeType="1" noTextEdit="1"/>
              </p:cNvSpPr>
              <p:nvPr>
                <p:ph idx="1"/>
              </p:nvPr>
            </p:nvSpPr>
            <p:spPr>
              <a:xfrm>
                <a:off x="2857192" y="1828298"/>
                <a:ext cx="4262120" cy="1067501"/>
              </a:xfrm>
              <a:blipFill>
                <a:blip r:embed="rId4"/>
                <a:stretch>
                  <a:fillRect t="-115294" b="-16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7F8562-F780-6426-5BEE-ECC8639B1D15}"/>
              </a:ext>
            </a:extLst>
          </p:cNvPr>
          <p:cNvSpPr>
            <a:spLocks noGrp="1"/>
          </p:cNvSpPr>
          <p:nvPr>
            <p:ph type="sldNum" sz="quarter" idx="12"/>
          </p:nvPr>
        </p:nvSpPr>
        <p:spPr/>
        <p:txBody>
          <a:bodyPr/>
          <a:lstStyle/>
          <a:p>
            <a:fld id="{48F63A3B-78C7-47BE-AE5E-E10140E04643}" type="slidenum">
              <a:rPr lang="en-US" smtClean="0"/>
              <a:t>24</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D2C809D-3D74-7FFB-D629-9A3852E1F638}"/>
                  </a:ext>
                </a:extLst>
              </p:cNvPr>
              <p:cNvSpPr txBox="1"/>
              <p:nvPr/>
            </p:nvSpPr>
            <p:spPr>
              <a:xfrm>
                <a:off x="3079308" y="2938103"/>
                <a:ext cx="3566758" cy="871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S</m:t>
                      </m:r>
                      <m:r>
                        <m:rPr>
                          <m:nor/>
                        </m:rPr>
                        <a:rPr lang="en-US" b="0" i="0" smtClean="0">
                          <a:latin typeface="Cambria Math" panose="02040503050406030204" pitchFamily="18" charset="0"/>
                        </a:rPr>
                        <m:t>ubject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𝑡𝑜𝑡</m:t>
                              </m:r>
                            </m:sub>
                          </m:sSub>
                        </m:e>
                      </m:nary>
                    </m:oMath>
                  </m:oMathPara>
                </a14:m>
                <a:endParaRPr lang="en-US"/>
              </a:p>
            </p:txBody>
          </p:sp>
        </mc:Choice>
        <mc:Fallback>
          <p:sp>
            <p:nvSpPr>
              <p:cNvPr id="5" name="TextBox 4">
                <a:extLst>
                  <a:ext uri="{FF2B5EF4-FFF2-40B4-BE49-F238E27FC236}">
                    <a16:creationId xmlns:a16="http://schemas.microsoft.com/office/drawing/2014/main" id="{8D2C809D-3D74-7FFB-D629-9A3852E1F638}"/>
                  </a:ext>
                </a:extLst>
              </p:cNvPr>
              <p:cNvSpPr txBox="1">
                <a:spLocks noRot="1" noChangeAspect="1" noMove="1" noResize="1" noEditPoints="1" noAdjustHandles="1" noChangeArrowheads="1" noChangeShapeType="1" noTextEdit="1"/>
              </p:cNvSpPr>
              <p:nvPr/>
            </p:nvSpPr>
            <p:spPr>
              <a:xfrm>
                <a:off x="3079308" y="2938103"/>
                <a:ext cx="3566758" cy="871264"/>
              </a:xfrm>
              <a:prstGeom prst="rect">
                <a:avLst/>
              </a:prstGeom>
              <a:blipFill>
                <a:blip r:embed="rId5"/>
                <a:stretch>
                  <a:fillRect t="-95652" b="-1521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02F784B-157F-0887-E182-A766330979B3}"/>
                  </a:ext>
                </a:extLst>
              </p:cNvPr>
              <p:cNvSpPr txBox="1"/>
              <p:nvPr/>
            </p:nvSpPr>
            <p:spPr>
              <a:xfrm>
                <a:off x="3516363" y="3929655"/>
                <a:ext cx="11232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ℕ</m:t>
                          </m:r>
                        </m:e>
                        <m:sup>
                          <m:r>
                            <a:rPr lang="en-US" b="0" i="1" smtClean="0">
                              <a:latin typeface="Cambria Math" panose="02040503050406030204" pitchFamily="18" charset="0"/>
                              <a:ea typeface="Cambria Math" panose="02040503050406030204" pitchFamily="18" charset="0"/>
                            </a:rPr>
                            <m:t>+</m:t>
                          </m:r>
                        </m:sup>
                      </m:sSup>
                    </m:oMath>
                  </m:oMathPara>
                </a14:m>
                <a:endParaRPr lang="en-US"/>
              </a:p>
            </p:txBody>
          </p:sp>
        </mc:Choice>
        <mc:Fallback>
          <p:sp>
            <p:nvSpPr>
              <p:cNvPr id="6" name="TextBox 5">
                <a:extLst>
                  <a:ext uri="{FF2B5EF4-FFF2-40B4-BE49-F238E27FC236}">
                    <a16:creationId xmlns:a16="http://schemas.microsoft.com/office/drawing/2014/main" id="{302F784B-157F-0887-E182-A766330979B3}"/>
                  </a:ext>
                </a:extLst>
              </p:cNvPr>
              <p:cNvSpPr txBox="1">
                <a:spLocks noRot="1" noChangeAspect="1" noMove="1" noResize="1" noEditPoints="1" noAdjustHandles="1" noChangeArrowheads="1" noChangeShapeType="1" noTextEdit="1"/>
              </p:cNvSpPr>
              <p:nvPr/>
            </p:nvSpPr>
            <p:spPr>
              <a:xfrm>
                <a:off x="3516363" y="3929655"/>
                <a:ext cx="1123256"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9A1D04-F375-4485-52E7-2650A4080F5B}"/>
                  </a:ext>
                </a:extLst>
              </p:cNvPr>
              <p:cNvSpPr txBox="1"/>
              <p:nvPr/>
            </p:nvSpPr>
            <p:spPr>
              <a:xfrm>
                <a:off x="4539006" y="3929884"/>
                <a:ext cx="19089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lang="en-US"/>
              </a:p>
            </p:txBody>
          </p:sp>
        </mc:Choice>
        <mc:Fallback>
          <p:sp>
            <p:nvSpPr>
              <p:cNvPr id="7" name="TextBox 6">
                <a:extLst>
                  <a:ext uri="{FF2B5EF4-FFF2-40B4-BE49-F238E27FC236}">
                    <a16:creationId xmlns:a16="http://schemas.microsoft.com/office/drawing/2014/main" id="{819A1D04-F375-4485-52E7-2650A4080F5B}"/>
                  </a:ext>
                </a:extLst>
              </p:cNvPr>
              <p:cNvSpPr txBox="1">
                <a:spLocks noRot="1" noChangeAspect="1" noMove="1" noResize="1" noEditPoints="1" noAdjustHandles="1" noChangeArrowheads="1" noChangeShapeType="1" noTextEdit="1"/>
              </p:cNvSpPr>
              <p:nvPr/>
            </p:nvSpPr>
            <p:spPr>
              <a:xfrm>
                <a:off x="4539006" y="3929884"/>
                <a:ext cx="1908942"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1415C48-B184-A751-E760-91DB22B6FCDC}"/>
                  </a:ext>
                </a:extLst>
              </p:cNvPr>
              <p:cNvSpPr txBox="1"/>
              <p:nvPr/>
            </p:nvSpPr>
            <p:spPr>
              <a:xfrm>
                <a:off x="7119312" y="3098658"/>
                <a:ext cx="2261388" cy="1200329"/>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𝑖</m:t>
                    </m:r>
                  </m:oMath>
                </a14:m>
                <a:r>
                  <a:rPr lang="en-US">
                    <a:latin typeface="Cambria Math" panose="02040503050406030204" pitchFamily="18" charset="0"/>
                    <a:ea typeface="Cambria Math" panose="02040503050406030204" pitchFamily="18" charset="0"/>
                  </a:rPr>
                  <a:t> = stint index</a:t>
                </a:r>
              </a:p>
              <a:p>
                <a14:m>
                  <m:oMath xmlns:m="http://schemas.openxmlformats.org/officeDocument/2006/math">
                    <m:r>
                      <a:rPr lang="en-US" b="0" i="1" dirty="0" smtClean="0">
                        <a:latin typeface="Cambria Math" panose="02040503050406030204" pitchFamily="18" charset="0"/>
                        <a:ea typeface="Cambria Math" panose="02040503050406030204" pitchFamily="18" charset="0"/>
                      </a:rPr>
                      <m:t>𝑁</m:t>
                    </m:r>
                  </m:oMath>
                </a14:m>
                <a:r>
                  <a:rPr lang="en-US">
                    <a:latin typeface="Cambria Math" panose="02040503050406030204" pitchFamily="18" charset="0"/>
                    <a:ea typeface="Cambria Math" panose="02040503050406030204" pitchFamily="18" charset="0"/>
                  </a:rPr>
                  <a:t> = number of stints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 compounds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a:latin typeface="Cambria Math" panose="02040503050406030204" pitchFamily="18" charset="0"/>
                    <a:ea typeface="Cambria Math" panose="02040503050406030204" pitchFamily="18" charset="0"/>
                  </a:rPr>
                  <a:t>= stint length</a:t>
                </a:r>
              </a:p>
            </p:txBody>
          </p:sp>
        </mc:Choice>
        <mc:Fallback>
          <p:sp>
            <p:nvSpPr>
              <p:cNvPr id="8" name="TextBox 7">
                <a:extLst>
                  <a:ext uri="{FF2B5EF4-FFF2-40B4-BE49-F238E27FC236}">
                    <a16:creationId xmlns:a16="http://schemas.microsoft.com/office/drawing/2014/main" id="{E1415C48-B184-A751-E760-91DB22B6FCDC}"/>
                  </a:ext>
                </a:extLst>
              </p:cNvPr>
              <p:cNvSpPr txBox="1">
                <a:spLocks noRot="1" noChangeAspect="1" noMove="1" noResize="1" noEditPoints="1" noAdjustHandles="1" noChangeArrowheads="1" noChangeShapeType="1" noTextEdit="1"/>
              </p:cNvSpPr>
              <p:nvPr/>
            </p:nvSpPr>
            <p:spPr>
              <a:xfrm>
                <a:off x="7119312" y="3098658"/>
                <a:ext cx="2261388" cy="1200329"/>
              </a:xfrm>
              <a:prstGeom prst="rect">
                <a:avLst/>
              </a:prstGeom>
              <a:blipFill>
                <a:blip r:embed="rId8"/>
                <a:stretch>
                  <a:fillRect t="-2083" r="-1676" b="-72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3F622E6-8B28-640F-7572-7275AEF2E51C}"/>
                  </a:ext>
                </a:extLst>
              </p:cNvPr>
              <p:cNvSpPr txBox="1"/>
              <p:nvPr/>
            </p:nvSpPr>
            <p:spPr>
              <a:xfrm>
                <a:off x="3204873" y="5443448"/>
                <a:ext cx="35667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a:p>
            </p:txBody>
          </p:sp>
        </mc:Choice>
        <mc:Fallback>
          <p:sp>
            <p:nvSpPr>
              <p:cNvPr id="10" name="TextBox 9">
                <a:extLst>
                  <a:ext uri="{FF2B5EF4-FFF2-40B4-BE49-F238E27FC236}">
                    <a16:creationId xmlns:a16="http://schemas.microsoft.com/office/drawing/2014/main" id="{23F622E6-8B28-640F-7572-7275AEF2E51C}"/>
                  </a:ext>
                </a:extLst>
              </p:cNvPr>
              <p:cNvSpPr txBox="1">
                <a:spLocks noRot="1" noChangeAspect="1" noMove="1" noResize="1" noEditPoints="1" noAdjustHandles="1" noChangeArrowheads="1" noChangeShapeType="1" noTextEdit="1"/>
              </p:cNvSpPr>
              <p:nvPr/>
            </p:nvSpPr>
            <p:spPr>
              <a:xfrm>
                <a:off x="3204873" y="5443448"/>
                <a:ext cx="3566758" cy="369332"/>
              </a:xfrm>
              <a:prstGeom prst="rect">
                <a:avLst/>
              </a:prstGeom>
              <a:blipFill>
                <a:blip r:embed="rId9"/>
                <a:stretch>
                  <a:fillRect b="-16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11F52BD-282E-533A-A491-B442E12BF448}"/>
              </a:ext>
            </a:extLst>
          </p:cNvPr>
          <p:cNvSpPr txBox="1"/>
          <p:nvPr/>
        </p:nvSpPr>
        <p:spPr>
          <a:xfrm>
            <a:off x="860673" y="4780617"/>
            <a:ext cx="10346303" cy="369332"/>
          </a:xfrm>
          <a:prstGeom prst="rect">
            <a:avLst/>
          </a:prstGeom>
          <a:noFill/>
        </p:spPr>
        <p:txBody>
          <a:bodyPr wrap="square" rtlCol="0">
            <a:spAutoFit/>
          </a:bodyPr>
          <a:lstStyle/>
          <a:p>
            <a:r>
              <a:rPr lang="en-US">
                <a:latin typeface="Cambria Math" panose="02040503050406030204" pitchFamily="18" charset="0"/>
                <a:ea typeface="Cambria Math" panose="02040503050406030204" pitchFamily="18" charset="0"/>
              </a:rPr>
              <a:t>Recall the tire degradation model:</a:t>
            </a:r>
          </a:p>
        </p:txBody>
      </p:sp>
      <p:sp>
        <p:nvSpPr>
          <p:cNvPr id="12" name="TextBox 11">
            <a:extLst>
              <a:ext uri="{FF2B5EF4-FFF2-40B4-BE49-F238E27FC236}">
                <a16:creationId xmlns:a16="http://schemas.microsoft.com/office/drawing/2014/main" id="{0037D798-862D-4091-5766-D705BA8E7985}"/>
              </a:ext>
            </a:extLst>
          </p:cNvPr>
          <p:cNvSpPr txBox="1"/>
          <p:nvPr/>
        </p:nvSpPr>
        <p:spPr>
          <a:xfrm>
            <a:off x="11353800" y="2084242"/>
            <a:ext cx="442750" cy="369332"/>
          </a:xfrm>
          <a:prstGeom prst="rect">
            <a:avLst/>
          </a:prstGeom>
          <a:noFill/>
        </p:spPr>
        <p:txBody>
          <a:bodyPr wrap="none" rtlCol="0">
            <a:spAutoFit/>
          </a:bodyPr>
          <a:lstStyle/>
          <a:p>
            <a:r>
              <a:rPr lang="en-US"/>
              <a:t>(1)</a:t>
            </a:r>
          </a:p>
        </p:txBody>
      </p:sp>
      <p:sp>
        <p:nvSpPr>
          <p:cNvPr id="13" name="TextBox 12">
            <a:extLst>
              <a:ext uri="{FF2B5EF4-FFF2-40B4-BE49-F238E27FC236}">
                <a16:creationId xmlns:a16="http://schemas.microsoft.com/office/drawing/2014/main" id="{4A05BF54-FF55-F0CD-3501-58C4C27D5919}"/>
              </a:ext>
            </a:extLst>
          </p:cNvPr>
          <p:cNvSpPr txBox="1"/>
          <p:nvPr/>
        </p:nvSpPr>
        <p:spPr>
          <a:xfrm>
            <a:off x="11353800" y="5812780"/>
            <a:ext cx="44275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964192236"/>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CB6E0C-8411-1586-33D5-7A0A5E682BD9}"/>
              </a:ext>
            </a:extLst>
          </p:cNvPr>
          <p:cNvSpPr>
            <a:spLocks noGrp="1"/>
          </p:cNvSpPr>
          <p:nvPr>
            <p:ph type="sldNum" sz="quarter" idx="12"/>
          </p:nvPr>
        </p:nvSpPr>
        <p:spPr/>
        <p:txBody>
          <a:bodyPr/>
          <a:lstStyle/>
          <a:p>
            <a:fld id="{48F63A3B-78C7-47BE-AE5E-E10140E04643}" type="slidenum">
              <a:rPr lang="en-US" dirty="0"/>
              <a:t>25</a:t>
            </a:fld>
            <a:endParaRPr lang="en-US"/>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423F9F06-9D30-1548-E9DF-79F979796B38}"/>
                  </a:ext>
                </a:extLst>
              </p:cNvPr>
              <p:cNvSpPr txBox="1">
                <a:spLocks/>
              </p:cNvSpPr>
              <p:nvPr/>
            </p:nvSpPr>
            <p:spPr>
              <a:xfrm>
                <a:off x="884596" y="1035574"/>
                <a:ext cx="3979443" cy="94459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
                        <m:fPr>
                          <m:type m:val="noBa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𝑚𝑖𝑛</m:t>
                          </m:r>
                        </m:num>
                        <m:den>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𝛼</m:t>
                              </m:r>
                            </m:e>
                            <m:sub>
                              <m:r>
                                <a:rPr lang="en-US"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i="1" smtClean="0">
                                  <a:latin typeface="Cambria Math" panose="02040503050406030204" pitchFamily="18" charset="0"/>
                                  <a:ea typeface="Cambria Math" panose="02040503050406030204" pitchFamily="18" charset="0"/>
                                </a:rPr>
                                <m:t>𝑁</m:t>
                              </m:r>
                            </m:sub>
                          </m:sSub>
                          <m:r>
                            <a:rPr lang="en-US" i="1" smtClean="0">
                              <a:latin typeface="Cambria Math" panose="02040503050406030204" pitchFamily="18" charset="0"/>
                              <a:ea typeface="Cambria Math" panose="02040503050406030204" pitchFamily="18" charset="0"/>
                            </a:rPr>
                            <m:t>]</m:t>
                          </m:r>
                        </m:den>
                      </m:f>
                      <m:r>
                        <a:rPr lang="en-US" i="1" smtClean="0">
                          <a:latin typeface="Cambria Math" panose="02040503050406030204" pitchFamily="18" charset="0"/>
                          <a:ea typeface="Cambria Math" panose="02040503050406030204" pitchFamily="18" charset="0"/>
                        </a:rPr>
                        <m:t>     </m:t>
                      </m:r>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i="1" smtClean="0">
                              <a:latin typeface="Cambria Math" panose="02040503050406030204" pitchFamily="18" charset="0"/>
                              <a:ea typeface="Cambria Math" panose="02040503050406030204" pitchFamily="18" charset="0"/>
                            </a:rPr>
                            <m:t>𝑖</m:t>
                          </m:r>
                          <m:r>
                            <a:rPr lang="en-US" i="1" smtClean="0">
                              <a:latin typeface="Cambria Math" panose="02040503050406030204" pitchFamily="18" charset="0"/>
                              <a:ea typeface="Cambria Math" panose="02040503050406030204" pitchFamily="18" charset="0"/>
                            </a:rPr>
                            <m:t>=1</m:t>
                          </m:r>
                        </m:sub>
                        <m:sup>
                          <m:r>
                            <a:rPr lang="en-US"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i="1" smtClean="0">
                                  <a:latin typeface="Cambria Math" panose="02040503050406030204" pitchFamily="18" charset="0"/>
                                  <a:ea typeface="Cambria Math" panose="02040503050406030204" pitchFamily="18" charset="0"/>
                                </a:rPr>
                                <m:t>𝑎</m:t>
                              </m:r>
                              <m:r>
                                <a:rPr lang="en-US"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i="1" smtClean="0">
                                      <a:latin typeface="Cambria Math" panose="02040503050406030204" pitchFamily="18" charset="0"/>
                                      <a:ea typeface="Cambria Math" panose="02040503050406030204" pitchFamily="18" charset="0"/>
                                    </a:rPr>
                                    <m:t>𝑖</m:t>
                                  </m:r>
                                </m:sub>
                              </m:sSub>
                            </m:sup>
                            <m:e>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𝑡</m:t>
                                  </m:r>
                                </m:e>
                                <m:sub>
                                  <m:r>
                                    <a:rPr lang="en-US" i="1" smtClean="0">
                                      <a:latin typeface="Cambria Math" panose="02040503050406030204" pitchFamily="18" charset="0"/>
                                      <a:ea typeface="Cambria Math" panose="02040503050406030204" pitchFamily="18" charset="0"/>
                                    </a:rPr>
                                    <m:t>𝑡𝑖𝑟𝑒</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𝑎</m:t>
                              </m:r>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𝑐</m:t>
                                  </m:r>
                                </m:e>
                                <m:sub>
                                  <m:r>
                                    <a:rPr lang="en-US"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e>
                          </m:nary>
                        </m:e>
                      </m:nary>
                    </m:oMath>
                  </m:oMathPara>
                </a14:m>
                <a:endParaRPr lang="en-US"/>
              </a:p>
            </p:txBody>
          </p:sp>
        </mc:Choice>
        <mc:Fallback>
          <p:sp>
            <p:nvSpPr>
              <p:cNvPr id="7" name="Content Placeholder 2">
                <a:extLst>
                  <a:ext uri="{FF2B5EF4-FFF2-40B4-BE49-F238E27FC236}">
                    <a16:creationId xmlns:a16="http://schemas.microsoft.com/office/drawing/2014/main" id="{423F9F06-9D30-1548-E9DF-79F979796B38}"/>
                  </a:ext>
                </a:extLst>
              </p:cNvPr>
              <p:cNvSpPr txBox="1">
                <a:spLocks noRot="1" noChangeAspect="1" noMove="1" noResize="1" noEditPoints="1" noAdjustHandles="1" noChangeArrowheads="1" noChangeShapeType="1" noTextEdit="1"/>
              </p:cNvSpPr>
              <p:nvPr/>
            </p:nvSpPr>
            <p:spPr>
              <a:xfrm>
                <a:off x="884596" y="1035574"/>
                <a:ext cx="3979443" cy="944598"/>
              </a:xfrm>
              <a:prstGeom prst="rect">
                <a:avLst/>
              </a:prstGeom>
              <a:blipFill>
                <a:blip r:embed="rId2"/>
                <a:stretch>
                  <a:fillRect t="-118667" b="-17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9367D8E-C5ED-5E88-80D7-57D5DE0348C3}"/>
                  </a:ext>
                </a:extLst>
              </p:cNvPr>
              <p:cNvSpPr txBox="1"/>
              <p:nvPr/>
            </p:nvSpPr>
            <p:spPr>
              <a:xfrm>
                <a:off x="5312634" y="929417"/>
                <a:ext cx="2261388" cy="1200329"/>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𝑖</m:t>
                    </m:r>
                  </m:oMath>
                </a14:m>
                <a:r>
                  <a:rPr lang="en-US">
                    <a:latin typeface="Cambria Math" panose="02040503050406030204" pitchFamily="18" charset="0"/>
                    <a:ea typeface="Cambria Math" panose="02040503050406030204" pitchFamily="18" charset="0"/>
                  </a:rPr>
                  <a:t> = stint index</a:t>
                </a:r>
              </a:p>
              <a:p>
                <a14:m>
                  <m:oMath xmlns:m="http://schemas.openxmlformats.org/officeDocument/2006/math">
                    <m:r>
                      <a:rPr lang="en-US" b="0" i="1" dirty="0" smtClean="0">
                        <a:latin typeface="Cambria Math" panose="02040503050406030204" pitchFamily="18" charset="0"/>
                        <a:ea typeface="Cambria Math" panose="02040503050406030204" pitchFamily="18" charset="0"/>
                      </a:rPr>
                      <m:t>𝑁</m:t>
                    </m:r>
                  </m:oMath>
                </a14:m>
                <a:r>
                  <a:rPr lang="en-US">
                    <a:latin typeface="Cambria Math" panose="02040503050406030204" pitchFamily="18" charset="0"/>
                    <a:ea typeface="Cambria Math" panose="02040503050406030204" pitchFamily="18" charset="0"/>
                  </a:rPr>
                  <a:t> = number of stints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 compounds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a:latin typeface="Cambria Math" panose="02040503050406030204" pitchFamily="18" charset="0"/>
                    <a:ea typeface="Cambria Math" panose="02040503050406030204" pitchFamily="18" charset="0"/>
                  </a:rPr>
                  <a:t>= stint length</a:t>
                </a:r>
              </a:p>
            </p:txBody>
          </p:sp>
        </mc:Choice>
        <mc:Fallback>
          <p:sp>
            <p:nvSpPr>
              <p:cNvPr id="12" name="TextBox 11">
                <a:extLst>
                  <a:ext uri="{FF2B5EF4-FFF2-40B4-BE49-F238E27FC236}">
                    <a16:creationId xmlns:a16="http://schemas.microsoft.com/office/drawing/2014/main" id="{89367D8E-C5ED-5E88-80D7-57D5DE0348C3}"/>
                  </a:ext>
                </a:extLst>
              </p:cNvPr>
              <p:cNvSpPr txBox="1">
                <a:spLocks noRot="1" noChangeAspect="1" noMove="1" noResize="1" noEditPoints="1" noAdjustHandles="1" noChangeArrowheads="1" noChangeShapeType="1" noTextEdit="1"/>
              </p:cNvSpPr>
              <p:nvPr/>
            </p:nvSpPr>
            <p:spPr>
              <a:xfrm>
                <a:off x="5312634" y="929417"/>
                <a:ext cx="2261388" cy="1200329"/>
              </a:xfrm>
              <a:prstGeom prst="rect">
                <a:avLst/>
              </a:prstGeom>
              <a:blipFill>
                <a:blip r:embed="rId3"/>
                <a:stretch>
                  <a:fillRect t="-1042" r="-1117" b="-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18F7AEB-BA5E-D42D-F081-445DE68673BC}"/>
                  </a:ext>
                </a:extLst>
              </p:cNvPr>
              <p:cNvSpPr txBox="1"/>
              <p:nvPr/>
            </p:nvSpPr>
            <p:spPr>
              <a:xfrm>
                <a:off x="1462548" y="4645740"/>
                <a:ext cx="4088542" cy="14987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Stint 1</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oMath>
                  </m:oMathPara>
                </a14:m>
                <a:endParaRPr lang="en-US">
                  <a:latin typeface="Cambria Math" panose="02040503050406030204" pitchFamily="18" charset="0"/>
                  <a:ea typeface="Cambria Math" panose="02040503050406030204" pitchFamily="18" charset="0"/>
                </a:endParaRPr>
              </a:p>
              <a:p>
                <a:r>
                  <a:rPr lang="en-US">
                    <a:cs typeface="Calibri"/>
                  </a:rPr>
                  <a:t>The length of this stint is 2: </a:t>
                </a:r>
                <a:r>
                  <a:rPr lang="en-US">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 </m:t>
                    </m:r>
                  </m:oMath>
                </a14:m>
                <a:endParaRPr lang="en-US">
                  <a:cs typeface="Calibri"/>
                </a:endParaRPr>
              </a:p>
              <a:p>
                <a:r>
                  <a:rPr lang="en-US">
                    <a:cs typeface="Calibri"/>
                  </a:rPr>
                  <a:t>Time on </a:t>
                </a:r>
                <a14:m>
                  <m:oMath xmlns:m="http://schemas.openxmlformats.org/officeDocument/2006/math">
                    <m:r>
                      <a:rPr lang="en-US" b="0" i="1" smtClean="0">
                        <a:latin typeface="Cambria Math" panose="02040503050406030204" pitchFamily="18" charset="0"/>
                        <a:cs typeface="Calibri"/>
                      </a:rPr>
                      <m:t>𝑠𝑡𝑖𝑛</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1</m:t>
                        </m:r>
                      </m:sub>
                    </m:sSub>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𝑙𝑎𝑝</m:t>
                        </m:r>
                      </m:sub>
                    </m:sSub>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1</m:t>
                        </m:r>
                      </m:e>
                    </m:d>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𝑙𝑎𝑝</m:t>
                        </m:r>
                      </m:sub>
                    </m:sSub>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2</m:t>
                        </m:r>
                      </m:e>
                    </m:d>
                    <m:r>
                      <a:rPr lang="en-US" b="0" i="1" smtClean="0">
                        <a:latin typeface="Cambria Math" panose="02040503050406030204" pitchFamily="18" charset="0"/>
                        <a:cs typeface="Calibri"/>
                      </a:rPr>
                      <m:t>+…</m:t>
                    </m:r>
                  </m:oMath>
                </a14:m>
                <a:endParaRPr lang="en-US">
                  <a:cs typeface="Calibri"/>
                </a:endParaRPr>
              </a:p>
              <a:p>
                <a:endParaRPr lang="en-US">
                  <a:cs typeface="Calibri"/>
                </a:endParaRPr>
              </a:p>
            </p:txBody>
          </p:sp>
        </mc:Choice>
        <mc:Fallback>
          <p:sp>
            <p:nvSpPr>
              <p:cNvPr id="19" name="TextBox 18">
                <a:extLst>
                  <a:ext uri="{FF2B5EF4-FFF2-40B4-BE49-F238E27FC236}">
                    <a16:creationId xmlns:a16="http://schemas.microsoft.com/office/drawing/2014/main" id="{718F7AEB-BA5E-D42D-F081-445DE68673BC}"/>
                  </a:ext>
                </a:extLst>
              </p:cNvPr>
              <p:cNvSpPr txBox="1">
                <a:spLocks noRot="1" noChangeAspect="1" noMove="1" noResize="1" noEditPoints="1" noAdjustHandles="1" noChangeArrowheads="1" noChangeShapeType="1" noTextEdit="1"/>
              </p:cNvSpPr>
              <p:nvPr/>
            </p:nvSpPr>
            <p:spPr>
              <a:xfrm>
                <a:off x="1462548" y="4645740"/>
                <a:ext cx="4088542" cy="1498744"/>
              </a:xfrm>
              <a:prstGeom prst="rect">
                <a:avLst/>
              </a:prstGeom>
              <a:blipFill>
                <a:blip r:embed="rId4"/>
                <a:stretch>
                  <a:fillRect l="-1238" t="-16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1A57FA2-301F-9D94-8AB8-3106600DD3BF}"/>
                  </a:ext>
                </a:extLst>
              </p:cNvPr>
              <p:cNvSpPr txBox="1"/>
              <p:nvPr/>
            </p:nvSpPr>
            <p:spPr>
              <a:xfrm>
                <a:off x="2562532" y="2640976"/>
                <a:ext cx="1222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i</m:t>
                      </m:r>
                      <m:r>
                        <a:rPr lang="en-US" b="0" i="1" smtClean="0">
                          <a:latin typeface="Cambria Math" panose="02040503050406030204" pitchFamily="18" charset="0"/>
                          <a:ea typeface="Cambria Math" panose="02040503050406030204" pitchFamily="18" charset="0"/>
                        </a:rPr>
                        <m:t>=1</m:t>
                      </m:r>
                    </m:oMath>
                  </m:oMathPara>
                </a14:m>
                <a:endParaRPr lang="en-US">
                  <a:latin typeface="Cambria Math" panose="02040503050406030204" pitchFamily="18" charset="0"/>
                  <a:ea typeface="Cambria Math" panose="02040503050406030204" pitchFamily="18" charset="0"/>
                </a:endParaRPr>
              </a:p>
            </p:txBody>
          </p:sp>
        </mc:Choice>
        <mc:Fallback>
          <p:sp>
            <p:nvSpPr>
              <p:cNvPr id="20" name="TextBox 19">
                <a:extLst>
                  <a:ext uri="{FF2B5EF4-FFF2-40B4-BE49-F238E27FC236}">
                    <a16:creationId xmlns:a16="http://schemas.microsoft.com/office/drawing/2014/main" id="{C1A57FA2-301F-9D94-8AB8-3106600DD3BF}"/>
                  </a:ext>
                </a:extLst>
              </p:cNvPr>
              <p:cNvSpPr txBox="1">
                <a:spLocks noRot="1" noChangeAspect="1" noMove="1" noResize="1" noEditPoints="1" noAdjustHandles="1" noChangeArrowheads="1" noChangeShapeType="1" noTextEdit="1"/>
              </p:cNvSpPr>
              <p:nvPr/>
            </p:nvSpPr>
            <p:spPr>
              <a:xfrm>
                <a:off x="2562532" y="2640976"/>
                <a:ext cx="1222885" cy="369332"/>
              </a:xfrm>
              <a:prstGeom prst="rect">
                <a:avLst/>
              </a:prstGeom>
              <a:blipFill>
                <a:blip r:embed="rId5"/>
                <a:stretch>
                  <a:fillRect/>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57F41406-F42A-C1B1-A75D-BDE3E8BD6954}"/>
              </a:ext>
            </a:extLst>
          </p:cNvPr>
          <p:cNvSpPr txBox="1"/>
          <p:nvPr/>
        </p:nvSpPr>
        <p:spPr>
          <a:xfrm>
            <a:off x="9564947" y="2697023"/>
            <a:ext cx="83450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      ...</a:t>
            </a:r>
            <a:endParaRPr lang="en-US" sz="4000"/>
          </a:p>
        </p:txBody>
      </p:sp>
      <p:sp>
        <p:nvSpPr>
          <p:cNvPr id="26" name="Title 1">
            <a:extLst>
              <a:ext uri="{FF2B5EF4-FFF2-40B4-BE49-F238E27FC236}">
                <a16:creationId xmlns:a16="http://schemas.microsoft.com/office/drawing/2014/main" id="{E001C13E-6F72-1026-81F0-B7988FDD0D76}"/>
              </a:ext>
            </a:extLst>
          </p:cNvPr>
          <p:cNvSpPr>
            <a:spLocks noGrp="1"/>
          </p:cNvSpPr>
          <p:nvPr>
            <p:ph type="title"/>
          </p:nvPr>
        </p:nvSpPr>
        <p:spPr>
          <a:xfrm>
            <a:off x="1008157" y="124733"/>
            <a:ext cx="10698480" cy="711834"/>
          </a:xfrm>
        </p:spPr>
        <p:txBody>
          <a:bodyPr anchor="t">
            <a:normAutofit/>
          </a:bodyPr>
          <a:lstStyle/>
          <a:p>
            <a:r>
              <a:rPr lang="en-US" sz="4000"/>
              <a:t>Mixed-Integer Quadratic Problem (MIQP)</a:t>
            </a:r>
            <a:endParaRPr lang="en-US" sz="4000">
              <a:cs typeface="Calibri Light"/>
            </a:endParaRPr>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3BAA0CA-F292-4AE2-9973-BA1AC93B5875}"/>
                  </a:ext>
                </a:extLst>
              </p:cNvPr>
              <p:cNvSpPr txBox="1"/>
              <p:nvPr/>
            </p:nvSpPr>
            <p:spPr>
              <a:xfrm>
                <a:off x="5551089" y="4645739"/>
                <a:ext cx="4656019" cy="14987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Stint 2</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oMath>
                  </m:oMathPara>
                </a14:m>
                <a:endParaRPr lang="en-US">
                  <a:latin typeface="Cambria Math" panose="02040503050406030204" pitchFamily="18" charset="0"/>
                  <a:ea typeface="Cambria Math" panose="02040503050406030204" pitchFamily="18" charset="0"/>
                </a:endParaRPr>
              </a:p>
              <a:p>
                <a:r>
                  <a:rPr lang="en-US">
                    <a:cs typeface="Calibri"/>
                  </a:rPr>
                  <a:t>The length of this stint is 2: </a:t>
                </a:r>
                <a:r>
                  <a:rPr lang="en-US">
                    <a:ea typeface="Cambria Math" panose="02040503050406030204" pitchFamily="18" charset="0"/>
                  </a:rPr>
                  <a:t>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=3 </m:t>
                    </m:r>
                  </m:oMath>
                </a14:m>
                <a:endParaRPr lang="en-US">
                  <a:cs typeface="Calibri"/>
                </a:endParaRPr>
              </a:p>
              <a:p>
                <a:r>
                  <a:rPr lang="en-US">
                    <a:cs typeface="Calibri"/>
                  </a:rPr>
                  <a:t>Time on </a:t>
                </a:r>
                <a14:m>
                  <m:oMath xmlns:m="http://schemas.openxmlformats.org/officeDocument/2006/math">
                    <m:r>
                      <a:rPr lang="en-US" b="0" i="1" smtClean="0">
                        <a:latin typeface="Cambria Math" panose="02040503050406030204" pitchFamily="18" charset="0"/>
                        <a:cs typeface="Calibri"/>
                      </a:rPr>
                      <m:t>𝑠𝑡𝑖𝑛</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2</m:t>
                        </m:r>
                      </m:sub>
                    </m:sSub>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𝑙𝑎𝑝</m:t>
                        </m:r>
                      </m:sub>
                    </m:sSub>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1</m:t>
                        </m:r>
                      </m:e>
                    </m:d>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𝑙𝑎𝑝</m:t>
                        </m:r>
                      </m:sub>
                    </m:sSub>
                    <m:d>
                      <m:dPr>
                        <m:ctrlPr>
                          <a:rPr lang="en-US" b="0" i="1" smtClean="0">
                            <a:latin typeface="Cambria Math" panose="02040503050406030204" pitchFamily="18" charset="0"/>
                            <a:cs typeface="Calibri"/>
                          </a:rPr>
                        </m:ctrlPr>
                      </m:dPr>
                      <m:e>
                        <m:r>
                          <a:rPr lang="en-US" b="0" i="1" smtClean="0">
                            <a:latin typeface="Cambria Math" panose="02040503050406030204" pitchFamily="18" charset="0"/>
                            <a:cs typeface="Calibri"/>
                          </a:rPr>
                          <m:t>2</m:t>
                        </m:r>
                      </m:e>
                    </m:d>
                    <m:r>
                      <a:rPr lang="en-US" b="0" i="1" smtClean="0">
                        <a:latin typeface="Cambria Math" panose="02040503050406030204" pitchFamily="18" charset="0"/>
                        <a:cs typeface="Calibri"/>
                      </a:rPr>
                      <m:t>+</m:t>
                    </m:r>
                  </m:oMath>
                </a14:m>
                <a:r>
                  <a:rPr lang="en-US">
                    <a:cs typeface="Calibri"/>
                  </a:rPr>
                  <a:t> </a:t>
                </a:r>
                <a14:m>
                  <m:oMath xmlns:m="http://schemas.openxmlformats.org/officeDocument/2006/math">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𝑡</m:t>
                        </m:r>
                      </m:e>
                      <m:sub>
                        <m:r>
                          <a:rPr lang="en-US" i="1">
                            <a:latin typeface="Cambria Math" panose="02040503050406030204" pitchFamily="18" charset="0"/>
                            <a:cs typeface="Calibri"/>
                          </a:rPr>
                          <m:t>𝑙𝑎𝑝</m:t>
                        </m:r>
                      </m:sub>
                    </m:sSub>
                    <m:d>
                      <m:dPr>
                        <m:ctrlPr>
                          <a:rPr lang="en-US" i="1">
                            <a:latin typeface="Cambria Math" panose="02040503050406030204" pitchFamily="18" charset="0"/>
                            <a:cs typeface="Calibri"/>
                          </a:rPr>
                        </m:ctrlPr>
                      </m:dPr>
                      <m:e>
                        <m:r>
                          <a:rPr lang="en-US" b="0" i="1" smtClean="0">
                            <a:latin typeface="Cambria Math" panose="02040503050406030204" pitchFamily="18" charset="0"/>
                            <a:cs typeface="Calibri"/>
                          </a:rPr>
                          <m:t>3</m:t>
                        </m:r>
                      </m:e>
                    </m:d>
                  </m:oMath>
                </a14:m>
                <a:endParaRPr lang="en-US">
                  <a:cs typeface="Calibri"/>
                </a:endParaRPr>
              </a:p>
              <a:p>
                <a:endParaRPr lang="en-US">
                  <a:cs typeface="Calibri"/>
                </a:endParaRPr>
              </a:p>
            </p:txBody>
          </p:sp>
        </mc:Choice>
        <mc:Fallback>
          <p:sp>
            <p:nvSpPr>
              <p:cNvPr id="30" name="TextBox 29">
                <a:extLst>
                  <a:ext uri="{FF2B5EF4-FFF2-40B4-BE49-F238E27FC236}">
                    <a16:creationId xmlns:a16="http://schemas.microsoft.com/office/drawing/2014/main" id="{F3BAA0CA-F292-4AE2-9973-BA1AC93B5875}"/>
                  </a:ext>
                </a:extLst>
              </p:cNvPr>
              <p:cNvSpPr txBox="1">
                <a:spLocks noRot="1" noChangeAspect="1" noMove="1" noResize="1" noEditPoints="1" noAdjustHandles="1" noChangeArrowheads="1" noChangeShapeType="1" noTextEdit="1"/>
              </p:cNvSpPr>
              <p:nvPr/>
            </p:nvSpPr>
            <p:spPr>
              <a:xfrm>
                <a:off x="5551089" y="4645739"/>
                <a:ext cx="4656019" cy="1498744"/>
              </a:xfrm>
              <a:prstGeom prst="rect">
                <a:avLst/>
              </a:prstGeom>
              <a:blipFill>
                <a:blip r:embed="rId6"/>
                <a:stretch>
                  <a:fillRect l="-1362" t="-16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F885D3AC-B91B-9B48-ED24-206D376CF363}"/>
                  </a:ext>
                </a:extLst>
              </p:cNvPr>
              <p:cNvSpPr txBox="1"/>
              <p:nvPr/>
            </p:nvSpPr>
            <p:spPr>
              <a:xfrm>
                <a:off x="3054144" y="6009968"/>
                <a:ext cx="52295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Time in total =  </a:t>
                </a:r>
                <a14:m>
                  <m:oMath xmlns:m="http://schemas.openxmlformats.org/officeDocument/2006/math">
                    <m:r>
                      <a:rPr lang="en-US" b="0" i="1" smtClean="0">
                        <a:latin typeface="Cambria Math" panose="02040503050406030204" pitchFamily="18" charset="0"/>
                        <a:cs typeface="Calibri"/>
                      </a:rPr>
                      <m:t>𝑠𝑡𝑖𝑛</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1</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𝑠𝑡𝑖𝑛</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𝑡</m:t>
                        </m:r>
                      </m:e>
                      <m:sub>
                        <m:r>
                          <a:rPr lang="en-US" b="0" i="1" smtClean="0">
                            <a:latin typeface="Cambria Math" panose="02040503050406030204" pitchFamily="18" charset="0"/>
                            <a:cs typeface="Calibri"/>
                          </a:rPr>
                          <m:t>2</m:t>
                        </m:r>
                      </m:sub>
                    </m:sSub>
                    <m:r>
                      <a:rPr lang="en-US" b="0" i="1" smtClean="0">
                        <a:latin typeface="Cambria Math" panose="02040503050406030204" pitchFamily="18" charset="0"/>
                        <a:cs typeface="Calibri"/>
                      </a:rPr>
                      <m:t>+…</m:t>
                    </m:r>
                  </m:oMath>
                </a14:m>
                <a:endParaRPr lang="en-US">
                  <a:ea typeface="+mn-lt"/>
                  <a:cs typeface="+mn-lt"/>
                </a:endParaRPr>
              </a:p>
              <a:p>
                <a:pPr algn="l"/>
                <a:endParaRPr lang="en-US">
                  <a:cs typeface="Calibri"/>
                </a:endParaRPr>
              </a:p>
            </p:txBody>
          </p:sp>
        </mc:Choice>
        <mc:Fallback>
          <p:sp>
            <p:nvSpPr>
              <p:cNvPr id="33" name="TextBox 32">
                <a:extLst>
                  <a:ext uri="{FF2B5EF4-FFF2-40B4-BE49-F238E27FC236}">
                    <a16:creationId xmlns:a16="http://schemas.microsoft.com/office/drawing/2014/main" id="{F885D3AC-B91B-9B48-ED24-206D376CF363}"/>
                  </a:ext>
                </a:extLst>
              </p:cNvPr>
              <p:cNvSpPr txBox="1">
                <a:spLocks noRot="1" noChangeAspect="1" noMove="1" noResize="1" noEditPoints="1" noAdjustHandles="1" noChangeArrowheads="1" noChangeShapeType="1" noTextEdit="1"/>
              </p:cNvSpPr>
              <p:nvPr/>
            </p:nvSpPr>
            <p:spPr>
              <a:xfrm>
                <a:off x="3054144" y="6009968"/>
                <a:ext cx="5229531" cy="646331"/>
              </a:xfrm>
              <a:prstGeom prst="rect">
                <a:avLst/>
              </a:prstGeom>
              <a:blipFill>
                <a:blip r:embed="rId7"/>
                <a:stretch>
                  <a:fillRect l="-969" t="-5769"/>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24C54679-0A73-B5B1-3CD7-1A24024B7444}"/>
              </a:ext>
            </a:extLst>
          </p:cNvPr>
          <p:cNvSpPr txBox="1"/>
          <p:nvPr/>
        </p:nvSpPr>
        <p:spPr>
          <a:xfrm>
            <a:off x="1235178" y="2365886"/>
            <a:ext cx="12228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Example: </a:t>
            </a:r>
            <a:endParaRPr lang="en-US"/>
          </a:p>
        </p:txBody>
      </p:sp>
      <p:sp>
        <p:nvSpPr>
          <p:cNvPr id="35" name="Rectangle 34">
            <a:extLst>
              <a:ext uri="{FF2B5EF4-FFF2-40B4-BE49-F238E27FC236}">
                <a16:creationId xmlns:a16="http://schemas.microsoft.com/office/drawing/2014/main" id="{1DA01A53-05CC-BAEC-9829-A751BEE2EC97}"/>
              </a:ext>
            </a:extLst>
          </p:cNvPr>
          <p:cNvSpPr/>
          <p:nvPr/>
        </p:nvSpPr>
        <p:spPr>
          <a:xfrm>
            <a:off x="1130710" y="2329015"/>
            <a:ext cx="9893708" cy="41049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iteWeel">
            <a:extLst>
              <a:ext uri="{FF2B5EF4-FFF2-40B4-BE49-F238E27FC236}">
                <a16:creationId xmlns:a16="http://schemas.microsoft.com/office/drawing/2014/main" id="{C9F1DB8A-00BD-C74B-9F5E-F35C21494C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5202" y="2992453"/>
            <a:ext cx="1701309" cy="17093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dWeel">
            <a:extLst>
              <a:ext uri="{FF2B5EF4-FFF2-40B4-BE49-F238E27FC236}">
                <a16:creationId xmlns:a16="http://schemas.microsoft.com/office/drawing/2014/main" id="{38AC5E58-E8B6-12BD-42E8-A4D1C2B79F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7172" y="2981963"/>
            <a:ext cx="1698401" cy="1706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C31407E-2111-545E-92B0-C89437C1739B}"/>
                  </a:ext>
                </a:extLst>
              </p:cNvPr>
              <p:cNvSpPr txBox="1"/>
              <p:nvPr/>
            </p:nvSpPr>
            <p:spPr>
              <a:xfrm>
                <a:off x="6264929" y="2605857"/>
                <a:ext cx="12228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m:rPr>
                          <m:sty m:val="p"/>
                        </m:rPr>
                        <a:rPr lang="en-US" i="1" smtClean="0">
                          <a:latin typeface="Cambria Math" panose="02040503050406030204" pitchFamily="18" charset="0"/>
                          <a:ea typeface="Cambria Math" panose="02040503050406030204" pitchFamily="18" charset="0"/>
                        </a:rPr>
                        <m:t>i</m:t>
                      </m:r>
                      <m:r>
                        <a:rPr lang="en-US" b="0" i="1" smtClean="0">
                          <a:latin typeface="Cambria Math" panose="02040503050406030204" pitchFamily="18" charset="0"/>
                          <a:ea typeface="Cambria Math" panose="02040503050406030204" pitchFamily="18" charset="0"/>
                        </a:rPr>
                        <m:t>=2</m:t>
                      </m:r>
                    </m:oMath>
                  </m:oMathPara>
                </a14:m>
                <a:endParaRPr lang="en-US">
                  <a:latin typeface="Cambria Math" panose="02040503050406030204" pitchFamily="18" charset="0"/>
                  <a:ea typeface="Cambria Math" panose="02040503050406030204" pitchFamily="18" charset="0"/>
                </a:endParaRPr>
              </a:p>
            </p:txBody>
          </p:sp>
        </mc:Choice>
        <mc:Fallback>
          <p:sp>
            <p:nvSpPr>
              <p:cNvPr id="2" name="TextBox 1">
                <a:extLst>
                  <a:ext uri="{FF2B5EF4-FFF2-40B4-BE49-F238E27FC236}">
                    <a16:creationId xmlns:a16="http://schemas.microsoft.com/office/drawing/2014/main" id="{CC31407E-2111-545E-92B0-C89437C1739B}"/>
                  </a:ext>
                </a:extLst>
              </p:cNvPr>
              <p:cNvSpPr txBox="1">
                <a:spLocks noRot="1" noChangeAspect="1" noMove="1" noResize="1" noEditPoints="1" noAdjustHandles="1" noChangeArrowheads="1" noChangeShapeType="1" noTextEdit="1"/>
              </p:cNvSpPr>
              <p:nvPr/>
            </p:nvSpPr>
            <p:spPr>
              <a:xfrm>
                <a:off x="6264929" y="2605857"/>
                <a:ext cx="1222885"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8156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935CB-4C91-C647-40B2-244F569763EE}"/>
              </a:ext>
            </a:extLst>
          </p:cNvPr>
          <p:cNvSpPr>
            <a:spLocks noGrp="1"/>
          </p:cNvSpPr>
          <p:nvPr>
            <p:ph type="sldNum" sz="quarter" idx="12"/>
          </p:nvPr>
        </p:nvSpPr>
        <p:spPr/>
        <p:txBody>
          <a:bodyPr/>
          <a:lstStyle/>
          <a:p>
            <a:fld id="{48F63A3B-78C7-47BE-AE5E-E10140E04643}" type="slidenum">
              <a:rPr lang="en-US" smtClean="0"/>
              <a:t>26</a:t>
            </a:fld>
            <a:endParaRPr lang="en-US"/>
          </a:p>
        </p:txBody>
      </p:sp>
      <p:sp>
        <p:nvSpPr>
          <p:cNvPr id="7" name="TextBox 6">
            <a:extLst>
              <a:ext uri="{FF2B5EF4-FFF2-40B4-BE49-F238E27FC236}">
                <a16:creationId xmlns:a16="http://schemas.microsoft.com/office/drawing/2014/main" id="{356413D0-D6C7-E89A-F479-EFA5880CB610}"/>
              </a:ext>
            </a:extLst>
          </p:cNvPr>
          <p:cNvSpPr txBox="1"/>
          <p:nvPr/>
        </p:nvSpPr>
        <p:spPr>
          <a:xfrm>
            <a:off x="11582687" y="948890"/>
            <a:ext cx="442750" cy="369332"/>
          </a:xfrm>
          <a:prstGeom prst="rect">
            <a:avLst/>
          </a:prstGeom>
          <a:noFill/>
        </p:spPr>
        <p:txBody>
          <a:bodyPr wrap="none" rtlCol="0">
            <a:spAutoFit/>
          </a:bodyPr>
          <a:lstStyle/>
          <a:p>
            <a:r>
              <a:rPr lang="en-US"/>
              <a:t>(3)</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5F8551A-A376-8A48-6631-C176871D0680}"/>
                  </a:ext>
                </a:extLst>
              </p:cNvPr>
              <p:cNvSpPr txBox="1"/>
              <p:nvPr/>
            </p:nvSpPr>
            <p:spPr>
              <a:xfrm>
                <a:off x="117058" y="153154"/>
                <a:ext cx="11957883" cy="369332"/>
              </a:xfrm>
              <a:prstGeom prst="rect">
                <a:avLst/>
              </a:prstGeom>
              <a:noFill/>
            </p:spPr>
            <p:txBody>
              <a:bodyPr wrap="square" rtlCol="0">
                <a:spAutoFit/>
              </a:bodyPr>
              <a:lstStyle/>
              <a:p>
                <a:r>
                  <a:rPr lang="en-US">
                    <a:latin typeface="Cambria Math" panose="02040503050406030204" pitchFamily="18" charset="0"/>
                    <a:ea typeface="Cambria Math" panose="02040503050406030204" pitchFamily="18" charset="0"/>
                  </a:rPr>
                  <a:t>Inserting the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𝑡</m:t>
                        </m:r>
                      </m:e>
                      <m:sub>
                        <m:r>
                          <a:rPr lang="en-US" b="0" i="1" dirty="0" smtClean="0">
                            <a:latin typeface="Cambria Math" panose="02040503050406030204" pitchFamily="18" charset="0"/>
                            <a:ea typeface="Cambria Math" panose="02040503050406030204" pitchFamily="18" charset="0"/>
                          </a:rPr>
                          <m:t>𝑡𝑖𝑟𝑒</m:t>
                        </m:r>
                      </m:sub>
                    </m:sSub>
                  </m:oMath>
                </a14:m>
                <a:r>
                  <a:rPr lang="en-US">
                    <a:latin typeface="Cambria Math" panose="02040503050406030204" pitchFamily="18" charset="0"/>
                    <a:ea typeface="Cambria Math" panose="02040503050406030204" pitchFamily="18" charset="0"/>
                  </a:rPr>
                  <a:t> formula into the objective function we’re left with equation 3</a:t>
                </a:r>
              </a:p>
            </p:txBody>
          </p:sp>
        </mc:Choice>
        <mc:Fallback>
          <p:sp>
            <p:nvSpPr>
              <p:cNvPr id="8" name="TextBox 7">
                <a:extLst>
                  <a:ext uri="{FF2B5EF4-FFF2-40B4-BE49-F238E27FC236}">
                    <a16:creationId xmlns:a16="http://schemas.microsoft.com/office/drawing/2014/main" id="{F5F8551A-A376-8A48-6631-C176871D0680}"/>
                  </a:ext>
                </a:extLst>
              </p:cNvPr>
              <p:cNvSpPr txBox="1">
                <a:spLocks noRot="1" noChangeAspect="1" noMove="1" noResize="1" noEditPoints="1" noAdjustHandles="1" noChangeArrowheads="1" noChangeShapeType="1" noTextEdit="1"/>
              </p:cNvSpPr>
              <p:nvPr/>
            </p:nvSpPr>
            <p:spPr>
              <a:xfrm>
                <a:off x="117058" y="153154"/>
                <a:ext cx="11957883" cy="369332"/>
              </a:xfrm>
              <a:prstGeom prst="rect">
                <a:avLst/>
              </a:prstGeom>
              <a:blipFill>
                <a:blip r:embed="rId2"/>
                <a:stretch>
                  <a:fillRect l="-425" t="-6667" b="-23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675DF44-8BFA-6906-5E42-6A5A0DACA353}"/>
              </a:ext>
            </a:extLst>
          </p:cNvPr>
          <p:cNvSpPr txBox="1"/>
          <p:nvPr/>
        </p:nvSpPr>
        <p:spPr>
          <a:xfrm>
            <a:off x="11582687" y="3802735"/>
            <a:ext cx="442750" cy="369332"/>
          </a:xfrm>
          <a:prstGeom prst="rect">
            <a:avLst/>
          </a:prstGeom>
          <a:noFill/>
        </p:spPr>
        <p:txBody>
          <a:bodyPr wrap="none" rtlCol="0">
            <a:spAutoFit/>
          </a:bodyPr>
          <a:lstStyle/>
          <a:p>
            <a:r>
              <a:rPr lang="en-US"/>
              <a:t>(4)</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BCD9C46-3677-E828-0C9B-DEB69CB1D130}"/>
                  </a:ext>
                </a:extLst>
              </p:cNvPr>
              <p:cNvSpPr txBox="1"/>
              <p:nvPr/>
            </p:nvSpPr>
            <p:spPr>
              <a:xfrm>
                <a:off x="144149" y="3018317"/>
                <a:ext cx="12188188" cy="658514"/>
              </a:xfrm>
              <a:prstGeom prst="rect">
                <a:avLst/>
              </a:prstGeom>
              <a:noFill/>
            </p:spPr>
            <p:txBody>
              <a:bodyPr wrap="square" rtlCol="0">
                <a:spAutoFit/>
              </a:bodyPr>
              <a:lstStyle/>
              <a:p>
                <a:r>
                  <a:rPr lang="en-US">
                    <a:latin typeface="Cambria Math" panose="02040503050406030204" pitchFamily="18" charset="0"/>
                    <a:ea typeface="Cambria Math" panose="02040503050406030204" pitchFamily="18" charset="0"/>
                  </a:rPr>
                  <a:t>If we rewrite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0</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d>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𝑖</m:t>
                        </m:r>
                      </m:sub>
                    </m:sSub>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r>
                      <m:rPr>
                        <m:nor/>
                      </m:rP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a:latin typeface="Cambria Math" panose="02040503050406030204" pitchFamily="18" charset="0"/>
                    <a:ea typeface="Cambria Math" panose="02040503050406030204" pitchFamily="18" charset="0"/>
                  </a:rPr>
                  <a:t>respectively, and use the gaussian sum to rewrite the last part of the equation we get to equation 4</a:t>
                </a:r>
              </a:p>
            </p:txBody>
          </p:sp>
        </mc:Choice>
        <mc:Fallback>
          <p:sp>
            <p:nvSpPr>
              <p:cNvPr id="11" name="TextBox 10">
                <a:extLst>
                  <a:ext uri="{FF2B5EF4-FFF2-40B4-BE49-F238E27FC236}">
                    <a16:creationId xmlns:a16="http://schemas.microsoft.com/office/drawing/2014/main" id="{7BCD9C46-3677-E828-0C9B-DEB69CB1D130}"/>
                  </a:ext>
                </a:extLst>
              </p:cNvPr>
              <p:cNvSpPr txBox="1">
                <a:spLocks noRot="1" noChangeAspect="1" noMove="1" noResize="1" noEditPoints="1" noAdjustHandles="1" noChangeArrowheads="1" noChangeShapeType="1" noTextEdit="1"/>
              </p:cNvSpPr>
              <p:nvPr/>
            </p:nvSpPr>
            <p:spPr>
              <a:xfrm>
                <a:off x="144149" y="3018317"/>
                <a:ext cx="12188188" cy="658514"/>
              </a:xfrm>
              <a:prstGeom prst="rect">
                <a:avLst/>
              </a:prstGeom>
              <a:blipFill>
                <a:blip r:embed="rId3"/>
                <a:stretch>
                  <a:fillRect l="-416" t="-3774" r="-312" b="-1320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1D3CF46A-0E07-EA57-7EA1-CB16DADFCC51}"/>
              </a:ext>
            </a:extLst>
          </p:cNvPr>
          <p:cNvGrpSpPr/>
          <p:nvPr/>
        </p:nvGrpSpPr>
        <p:grpSpPr>
          <a:xfrm>
            <a:off x="2574779" y="534555"/>
            <a:ext cx="5992009" cy="1147763"/>
            <a:chOff x="-620801" y="341347"/>
            <a:chExt cx="5992009" cy="1147763"/>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AB885FC-F957-42DB-2611-790FB7E4952A}"/>
                    </a:ext>
                  </a:extLst>
                </p:cNvPr>
                <p:cNvSpPr txBox="1"/>
                <p:nvPr/>
              </p:nvSpPr>
              <p:spPr>
                <a:xfrm>
                  <a:off x="-620801" y="517270"/>
                  <a:ext cx="5992009"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nary>
                      </m:oMath>
                    </m:oMathPara>
                  </a14:m>
                  <a:endParaRPr lang="en-US"/>
                </a:p>
              </p:txBody>
            </p:sp>
          </mc:Choice>
          <mc:Fallback>
            <p:sp>
              <p:nvSpPr>
                <p:cNvPr id="6" name="TextBox 5">
                  <a:extLst>
                    <a:ext uri="{FF2B5EF4-FFF2-40B4-BE49-F238E27FC236}">
                      <a16:creationId xmlns:a16="http://schemas.microsoft.com/office/drawing/2014/main" id="{6AB885FC-F957-42DB-2611-790FB7E4952A}"/>
                    </a:ext>
                  </a:extLst>
                </p:cNvPr>
                <p:cNvSpPr txBox="1">
                  <a:spLocks noRot="1" noChangeAspect="1" noMove="1" noResize="1" noEditPoints="1" noAdjustHandles="1" noChangeArrowheads="1" noChangeShapeType="1" noTextEdit="1"/>
                </p:cNvSpPr>
                <p:nvPr/>
              </p:nvSpPr>
              <p:spPr>
                <a:xfrm>
                  <a:off x="-620801" y="517270"/>
                  <a:ext cx="5992009" cy="900375"/>
                </a:xfrm>
                <a:prstGeom prst="rect">
                  <a:avLst/>
                </a:prstGeom>
                <a:blipFill>
                  <a:blip r:embed="rId4"/>
                  <a:stretch>
                    <a:fillRect l="-6977" t="-92958" b="-14366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F00A265-0E38-F553-9747-39DCF16C2275}"/>
                </a:ext>
              </a:extLst>
            </p:cNvPr>
            <p:cNvSpPr/>
            <p:nvPr/>
          </p:nvSpPr>
          <p:spPr>
            <a:xfrm>
              <a:off x="4276364" y="341347"/>
              <a:ext cx="616092"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F51998E-C504-9F93-CCAD-514B1D6C21C8}"/>
              </a:ext>
            </a:extLst>
          </p:cNvPr>
          <p:cNvGrpSpPr/>
          <p:nvPr/>
        </p:nvGrpSpPr>
        <p:grpSpPr>
          <a:xfrm>
            <a:off x="2797104" y="3560829"/>
            <a:ext cx="5689600" cy="1147763"/>
            <a:chOff x="3092443" y="1912513"/>
            <a:chExt cx="5689600" cy="1147763"/>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E17209-9504-3D8F-7638-392877480E92}"/>
                    </a:ext>
                  </a:extLst>
                </p:cNvPr>
                <p:cNvSpPr txBox="1"/>
                <p:nvPr/>
              </p:nvSpPr>
              <p:spPr>
                <a:xfrm>
                  <a:off x="3092443" y="1987580"/>
                  <a:ext cx="5689600"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m:oMathPara>
                  </a14:m>
                  <a:endParaRPr lang="en-US"/>
                </a:p>
              </p:txBody>
            </p:sp>
          </mc:Choice>
          <mc:Fallback>
            <p:sp>
              <p:nvSpPr>
                <p:cNvPr id="9" name="TextBox 8">
                  <a:extLst>
                    <a:ext uri="{FF2B5EF4-FFF2-40B4-BE49-F238E27FC236}">
                      <a16:creationId xmlns:a16="http://schemas.microsoft.com/office/drawing/2014/main" id="{09E17209-9504-3D8F-7638-392877480E92}"/>
                    </a:ext>
                  </a:extLst>
                </p:cNvPr>
                <p:cNvSpPr txBox="1">
                  <a:spLocks noRot="1" noChangeAspect="1" noMove="1" noResize="1" noEditPoints="1" noAdjustHandles="1" noChangeArrowheads="1" noChangeShapeType="1" noTextEdit="1"/>
                </p:cNvSpPr>
                <p:nvPr/>
              </p:nvSpPr>
              <p:spPr>
                <a:xfrm>
                  <a:off x="3092443" y="1987580"/>
                  <a:ext cx="5689600" cy="900375"/>
                </a:xfrm>
                <a:prstGeom prst="rect">
                  <a:avLst/>
                </a:prstGeom>
                <a:blipFill>
                  <a:blip r:embed="rId5"/>
                  <a:stretch>
                    <a:fillRect l="-12249" t="-91667" b="-14166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1025BD70-6C05-0C6E-9AFE-54A71BD4EB96}"/>
                </a:ext>
              </a:extLst>
            </p:cNvPr>
            <p:cNvSpPr/>
            <p:nvPr/>
          </p:nvSpPr>
          <p:spPr>
            <a:xfrm>
              <a:off x="7142047" y="1912513"/>
              <a:ext cx="1428891"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A2DDAB5-D203-F8E9-4339-72781EF31307}"/>
              </a:ext>
            </a:extLst>
          </p:cNvPr>
          <p:cNvGrpSpPr/>
          <p:nvPr/>
        </p:nvGrpSpPr>
        <p:grpSpPr>
          <a:xfrm>
            <a:off x="3158048" y="1786776"/>
            <a:ext cx="5849768" cy="1181902"/>
            <a:chOff x="337671" y="5391149"/>
            <a:chExt cx="5849768" cy="1147763"/>
          </a:xfrm>
        </p:grpSpPr>
        <p:sp>
          <p:nvSpPr>
            <p:cNvPr id="14" name="TextBox 13">
              <a:extLst>
                <a:ext uri="{FF2B5EF4-FFF2-40B4-BE49-F238E27FC236}">
                  <a16:creationId xmlns:a16="http://schemas.microsoft.com/office/drawing/2014/main" id="{C8A19585-C2B3-A3C3-68F8-CF2FC38C5690}"/>
                </a:ext>
              </a:extLst>
            </p:cNvPr>
            <p:cNvSpPr txBox="1"/>
            <p:nvPr/>
          </p:nvSpPr>
          <p:spPr>
            <a:xfrm>
              <a:off x="416560" y="5746750"/>
              <a:ext cx="2204720" cy="609600"/>
            </a:xfrm>
            <a:prstGeom prst="rect">
              <a:avLst/>
            </a:prstGeom>
            <a:noFill/>
            <a:ln>
              <a:noFill/>
            </a:ln>
          </p:spPr>
          <p:txBody>
            <a:bodyPr wrap="square" rtlCol="0" anchor="ctr">
              <a:noAutofit/>
            </a:bodyPr>
            <a:lstStyle/>
            <a:p>
              <a:r>
                <a:rPr lang="en-US"/>
                <a:t>Recall Gaussian Summation:</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FE7ACD6-F7B3-A3B1-7920-6145B1B4DAB0}"/>
                    </a:ext>
                  </a:extLst>
                </p:cNvPr>
                <p:cNvSpPr txBox="1"/>
                <p:nvPr/>
              </p:nvSpPr>
              <p:spPr>
                <a:xfrm>
                  <a:off x="2621280" y="5627299"/>
                  <a:ext cx="3354060"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𝑘</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r>
                          <a:rPr lang="en-US" b="0" i="1" smtClean="0">
                            <a:latin typeface="Cambria Math" panose="02040503050406030204" pitchFamily="18" charset="0"/>
                          </a:rPr>
                          <m:t>𝑛</m:t>
                        </m:r>
                      </m:oMath>
                    </m:oMathPara>
                  </a14:m>
                  <a:endParaRPr lang="en-US"/>
                </a:p>
              </p:txBody>
            </p:sp>
          </mc:Choice>
          <mc:Fallback>
            <p:sp>
              <p:nvSpPr>
                <p:cNvPr id="16" name="TextBox 15">
                  <a:extLst>
                    <a:ext uri="{FF2B5EF4-FFF2-40B4-BE49-F238E27FC236}">
                      <a16:creationId xmlns:a16="http://schemas.microsoft.com/office/drawing/2014/main" id="{2FE7ACD6-F7B3-A3B1-7920-6145B1B4DAB0}"/>
                    </a:ext>
                  </a:extLst>
                </p:cNvPr>
                <p:cNvSpPr txBox="1">
                  <a:spLocks noRot="1" noChangeAspect="1" noMove="1" noResize="1" noEditPoints="1" noAdjustHandles="1" noChangeArrowheads="1" noChangeShapeType="1" noTextEdit="1"/>
                </p:cNvSpPr>
                <p:nvPr/>
              </p:nvSpPr>
              <p:spPr>
                <a:xfrm>
                  <a:off x="2621280" y="5627299"/>
                  <a:ext cx="3354060" cy="848502"/>
                </a:xfrm>
                <a:prstGeom prst="rect">
                  <a:avLst/>
                </a:prstGeom>
                <a:blipFill>
                  <a:blip r:embed="rId6"/>
                  <a:stretch>
                    <a:fillRect l="-21509" t="-95714" b="-145714"/>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019F5AA3-951E-A3EF-D160-9794E1E5F7A4}"/>
                </a:ext>
              </a:extLst>
            </p:cNvPr>
            <p:cNvSpPr/>
            <p:nvPr/>
          </p:nvSpPr>
          <p:spPr>
            <a:xfrm>
              <a:off x="337671" y="5391149"/>
              <a:ext cx="5849768"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DE72247-2334-BB49-28BE-F611E7D6F938}"/>
                  </a:ext>
                </a:extLst>
              </p:cNvPr>
              <p:cNvSpPr txBox="1"/>
              <p:nvPr/>
            </p:nvSpPr>
            <p:spPr>
              <a:xfrm>
                <a:off x="2417926" y="5519414"/>
                <a:ext cx="8204200" cy="1704928"/>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e>
                          </m:d>
                        </m:e>
                      </m:d>
                    </m:oMath>
                  </m:oMathPara>
                </a14:m>
                <a:endParaRPr lang="en-US" b="0">
                  <a:ea typeface="Cambria Math" panose="02040503050406030204" pitchFamily="18" charset="0"/>
                </a:endParaRPr>
              </a:p>
              <a:p>
                <a:r>
                  <a:rPr lang="en-US"/>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r>
                          <a:rPr lang="en-US" b="0" i="1" smtClean="0">
                            <a:latin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a:p>
            </p:txBody>
          </p:sp>
        </mc:Choice>
        <mc:Fallback>
          <p:sp>
            <p:nvSpPr>
              <p:cNvPr id="18" name="TextBox 17">
                <a:extLst>
                  <a:ext uri="{FF2B5EF4-FFF2-40B4-BE49-F238E27FC236}">
                    <a16:creationId xmlns:a16="http://schemas.microsoft.com/office/drawing/2014/main" id="{0DE72247-2334-BB49-28BE-F611E7D6F938}"/>
                  </a:ext>
                </a:extLst>
              </p:cNvPr>
              <p:cNvSpPr txBox="1">
                <a:spLocks noRot="1" noChangeAspect="1" noMove="1" noResize="1" noEditPoints="1" noAdjustHandles="1" noChangeArrowheads="1" noChangeShapeType="1" noTextEdit="1"/>
              </p:cNvSpPr>
              <p:nvPr/>
            </p:nvSpPr>
            <p:spPr>
              <a:xfrm>
                <a:off x="2417926" y="5519414"/>
                <a:ext cx="8204200" cy="1704928"/>
              </a:xfrm>
              <a:prstGeom prst="rect">
                <a:avLst/>
              </a:prstGeom>
              <a:blipFill>
                <a:blip r:embed="rId7"/>
                <a:stretch>
                  <a:fillRect l="-9119" t="-48148" b="-2888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168214F-4A61-B65E-6E3A-50EBFFB0D1DD}"/>
              </a:ext>
            </a:extLst>
          </p:cNvPr>
          <p:cNvSpPr txBox="1"/>
          <p:nvPr/>
        </p:nvSpPr>
        <p:spPr>
          <a:xfrm>
            <a:off x="11582687" y="5743901"/>
            <a:ext cx="442750" cy="369332"/>
          </a:xfrm>
          <a:prstGeom prst="rect">
            <a:avLst/>
          </a:prstGeom>
          <a:noFill/>
        </p:spPr>
        <p:txBody>
          <a:bodyPr wrap="none" rtlCol="0">
            <a:spAutoFit/>
          </a:bodyPr>
          <a:lstStyle/>
          <a:p>
            <a:r>
              <a:rPr lang="en-US"/>
              <a:t>(5)</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C229284-1C2A-7CE0-31E9-144EAD75E18C}"/>
                  </a:ext>
                </a:extLst>
              </p:cNvPr>
              <p:cNvSpPr txBox="1"/>
              <p:nvPr/>
            </p:nvSpPr>
            <p:spPr>
              <a:xfrm>
                <a:off x="144149" y="4787842"/>
                <a:ext cx="12050194" cy="768067"/>
              </a:xfrm>
              <a:prstGeom prst="rect">
                <a:avLst/>
              </a:prstGeom>
              <a:noFill/>
            </p:spPr>
            <p:txBody>
              <a:bodyPr wrap="square" rtlCol="0">
                <a:noAutofit/>
              </a:bodyPr>
              <a:lstStyle/>
              <a:p>
                <a:r>
                  <a:rPr lang="en-US">
                    <a:latin typeface="Cambria Math" panose="02040503050406030204" pitchFamily="18" charset="0"/>
                    <a:ea typeface="Cambria Math" panose="02040503050406030204" pitchFamily="18" charset="0"/>
                  </a:rPr>
                  <a:t>And finally, in the case that the tires are not new at the start of a stint, a starting age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is introduced.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is replaced with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and the offset loss of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a:latin typeface="Cambria Math" panose="02040503050406030204" pitchFamily="18" charset="0"/>
                    <a:ea typeface="Cambria Math" panose="02040503050406030204" pitchFamily="18" charset="0"/>
                  </a:rPr>
                  <a:t> is subtracted</a:t>
                </a:r>
              </a:p>
            </p:txBody>
          </p:sp>
        </mc:Choice>
        <mc:Fallback>
          <p:sp>
            <p:nvSpPr>
              <p:cNvPr id="23" name="TextBox 22">
                <a:extLst>
                  <a:ext uri="{FF2B5EF4-FFF2-40B4-BE49-F238E27FC236}">
                    <a16:creationId xmlns:a16="http://schemas.microsoft.com/office/drawing/2014/main" id="{1C229284-1C2A-7CE0-31E9-144EAD75E18C}"/>
                  </a:ext>
                </a:extLst>
              </p:cNvPr>
              <p:cNvSpPr txBox="1">
                <a:spLocks noRot="1" noChangeAspect="1" noMove="1" noResize="1" noEditPoints="1" noAdjustHandles="1" noChangeArrowheads="1" noChangeShapeType="1" noTextEdit="1"/>
              </p:cNvSpPr>
              <p:nvPr/>
            </p:nvSpPr>
            <p:spPr>
              <a:xfrm>
                <a:off x="144149" y="4787842"/>
                <a:ext cx="12050194" cy="768067"/>
              </a:xfrm>
              <a:prstGeom prst="rect">
                <a:avLst/>
              </a:prstGeom>
              <a:blipFill>
                <a:blip r:embed="rId8"/>
                <a:stretch>
                  <a:fillRect l="-421" t="-3226"/>
                </a:stretch>
              </a:blipFill>
            </p:spPr>
            <p:txBody>
              <a:bodyPr/>
              <a:lstStyle/>
              <a:p>
                <a:r>
                  <a:rPr lang="en-US">
                    <a:noFill/>
                  </a:rPr>
                  <a:t> </a:t>
                </a:r>
              </a:p>
            </p:txBody>
          </p:sp>
        </mc:Fallback>
      </mc:AlternateContent>
    </p:spTree>
    <p:extLst>
      <p:ext uri="{BB962C8B-B14F-4D97-AF65-F5344CB8AC3E}">
        <p14:creationId xmlns:p14="http://schemas.microsoft.com/office/powerpoint/2010/main" val="1107271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05396-31B8-B226-8DD8-830FDC8AF245}"/>
              </a:ext>
            </a:extLst>
          </p:cNvPr>
          <p:cNvSpPr>
            <a:spLocks noGrp="1"/>
          </p:cNvSpPr>
          <p:nvPr>
            <p:ph type="sldNum" sz="quarter" idx="12"/>
          </p:nvPr>
        </p:nvSpPr>
        <p:spPr/>
        <p:txBody>
          <a:bodyPr/>
          <a:lstStyle/>
          <a:p>
            <a:fld id="{48F63A3B-78C7-47BE-AE5E-E10140E04643}" type="slidenum">
              <a:rPr lang="en-US" smtClean="0"/>
              <a:t>27</a:t>
            </a:fld>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51E5FFE2-C912-EB72-E9FD-0A88A814C7D6}"/>
                  </a:ext>
                </a:extLst>
              </p:cNvPr>
              <p:cNvSpPr>
                <a:spLocks noGrp="1"/>
              </p:cNvSpPr>
              <p:nvPr>
                <p:ph idx="1"/>
              </p:nvPr>
            </p:nvSpPr>
            <p:spPr>
              <a:xfrm>
                <a:off x="677487" y="2080357"/>
                <a:ext cx="4013199" cy="87126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type m:val="noBa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𝑚𝑖𝑛</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ea typeface="Cambria Math" panose="02040503050406030204" pitchFamily="18" charset="0"/>
                                </a:rPr>
                                <m:t>𝑁</m:t>
                              </m:r>
                            </m:sub>
                          </m:sSub>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e>
                        <m:sup>
                          <m:r>
                            <a:rPr lang="en-US" sz="1800" b="0" i="1" smtClean="0">
                              <a:latin typeface="Cambria Math" panose="02040503050406030204" pitchFamily="18" charset="0"/>
                              <a:ea typeface="Cambria Math" panose="02040503050406030204" pitchFamily="18" charset="0"/>
                            </a:rPr>
                            <m:t>𝑇</m:t>
                          </m:r>
                        </m:sup>
                      </m:sSup>
                      <m:r>
                        <a:rPr lang="en-US" sz="1800" b="0" i="1" smtClean="0">
                          <a:latin typeface="Cambria Math" panose="02040503050406030204" pitchFamily="18" charset="0"/>
                          <a:ea typeface="Cambria Math" panose="02040503050406030204" pitchFamily="18" charset="0"/>
                        </a:rPr>
                        <m:t>𝐻</m:t>
                      </m:r>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𝑓</m:t>
                          </m:r>
                        </m:e>
                        <m:sup>
                          <m:r>
                            <a:rPr lang="en-US" sz="1800" b="0" i="1" smtClean="0">
                              <a:latin typeface="Cambria Math" panose="02040503050406030204" pitchFamily="18" charset="0"/>
                              <a:ea typeface="Cambria Math" panose="02040503050406030204" pitchFamily="18" charset="0"/>
                            </a:rPr>
                            <m:t>𝑇</m:t>
                          </m:r>
                        </m:sup>
                      </m:sSup>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oMath>
                  </m:oMathPara>
                </a14:m>
                <a:endParaRPr lang="en-US" sz="1800"/>
              </a:p>
            </p:txBody>
          </p:sp>
        </mc:Choice>
        <mc:Fallback>
          <p:sp>
            <p:nvSpPr>
              <p:cNvPr id="9" name="Content Placeholder 2">
                <a:extLst>
                  <a:ext uri="{FF2B5EF4-FFF2-40B4-BE49-F238E27FC236}">
                    <a16:creationId xmlns:a16="http://schemas.microsoft.com/office/drawing/2014/main" id="{51E5FFE2-C912-EB72-E9FD-0A88A814C7D6}"/>
                  </a:ext>
                </a:extLst>
              </p:cNvPr>
              <p:cNvSpPr>
                <a:spLocks noGrp="1" noRot="1" noChangeAspect="1" noMove="1" noResize="1" noEditPoints="1" noAdjustHandles="1" noChangeArrowheads="1" noChangeShapeType="1" noTextEdit="1"/>
              </p:cNvSpPr>
              <p:nvPr>
                <p:ph idx="1"/>
              </p:nvPr>
            </p:nvSpPr>
            <p:spPr>
              <a:xfrm>
                <a:off x="677487" y="2080357"/>
                <a:ext cx="4013199" cy="871264"/>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FFE2103-C19E-1648-501C-BFEB101BE267}"/>
                  </a:ext>
                </a:extLst>
              </p:cNvPr>
              <p:cNvSpPr txBox="1"/>
              <p:nvPr/>
            </p:nvSpPr>
            <p:spPr>
              <a:xfrm>
                <a:off x="900707" y="2717572"/>
                <a:ext cx="3566758" cy="871264"/>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S</m:t>
                      </m:r>
                      <m:r>
                        <m:rPr>
                          <m:nor/>
                        </m:rPr>
                        <a:rPr lang="en-US" b="0" i="0" smtClean="0">
                          <a:latin typeface="Cambria Math" panose="02040503050406030204" pitchFamily="18" charset="0"/>
                        </a:rPr>
                        <m:t>ubject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𝑡𝑜𝑡</m:t>
                              </m:r>
                            </m:sub>
                          </m:sSub>
                        </m:e>
                      </m:nary>
                    </m:oMath>
                  </m:oMathPara>
                </a14:m>
                <a:endParaRPr lang="en-US"/>
              </a:p>
            </p:txBody>
          </p:sp>
        </mc:Choice>
        <mc:Fallback>
          <p:sp>
            <p:nvSpPr>
              <p:cNvPr id="10" name="TextBox 9">
                <a:extLst>
                  <a:ext uri="{FF2B5EF4-FFF2-40B4-BE49-F238E27FC236}">
                    <a16:creationId xmlns:a16="http://schemas.microsoft.com/office/drawing/2014/main" id="{EFFE2103-C19E-1648-501C-BFEB101BE267}"/>
                  </a:ext>
                </a:extLst>
              </p:cNvPr>
              <p:cNvSpPr txBox="1">
                <a:spLocks noRot="1" noChangeAspect="1" noMove="1" noResize="1" noEditPoints="1" noAdjustHandles="1" noChangeArrowheads="1" noChangeShapeType="1" noTextEdit="1"/>
              </p:cNvSpPr>
              <p:nvPr/>
            </p:nvSpPr>
            <p:spPr>
              <a:xfrm>
                <a:off x="900707" y="2717572"/>
                <a:ext cx="3566758" cy="871264"/>
              </a:xfrm>
              <a:prstGeom prst="rect">
                <a:avLst/>
              </a:prstGeom>
              <a:blipFill>
                <a:blip r:embed="rId3"/>
                <a:stretch>
                  <a:fillRect t="-95652" b="-1507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A5BE279-A1EB-50F2-8295-A14B4136C5A2}"/>
                  </a:ext>
                </a:extLst>
              </p:cNvPr>
              <p:cNvSpPr txBox="1"/>
              <p:nvPr/>
            </p:nvSpPr>
            <p:spPr>
              <a:xfrm>
                <a:off x="1285864" y="3688597"/>
                <a:ext cx="1123256"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ℕ</m:t>
                          </m:r>
                        </m:e>
                        <m:sup>
                          <m:r>
                            <a:rPr lang="en-US" b="0" i="1" smtClean="0">
                              <a:latin typeface="Cambria Math" panose="02040503050406030204" pitchFamily="18" charset="0"/>
                              <a:ea typeface="Cambria Math" panose="02040503050406030204" pitchFamily="18" charset="0"/>
                            </a:rPr>
                            <m:t>+</m:t>
                          </m:r>
                        </m:sup>
                      </m:sSup>
                    </m:oMath>
                  </m:oMathPara>
                </a14:m>
                <a:endParaRPr lang="en-US"/>
              </a:p>
            </p:txBody>
          </p:sp>
        </mc:Choice>
        <mc:Fallback>
          <p:sp>
            <p:nvSpPr>
              <p:cNvPr id="11" name="TextBox 10">
                <a:extLst>
                  <a:ext uri="{FF2B5EF4-FFF2-40B4-BE49-F238E27FC236}">
                    <a16:creationId xmlns:a16="http://schemas.microsoft.com/office/drawing/2014/main" id="{4A5BE279-A1EB-50F2-8295-A14B4136C5A2}"/>
                  </a:ext>
                </a:extLst>
              </p:cNvPr>
              <p:cNvSpPr txBox="1">
                <a:spLocks noRot="1" noChangeAspect="1" noMove="1" noResize="1" noEditPoints="1" noAdjustHandles="1" noChangeArrowheads="1" noChangeShapeType="1" noTextEdit="1"/>
              </p:cNvSpPr>
              <p:nvPr/>
            </p:nvSpPr>
            <p:spPr>
              <a:xfrm>
                <a:off x="1285864" y="3688597"/>
                <a:ext cx="112325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29EB341-88EA-A195-E58E-BE0923A1A614}"/>
                  </a:ext>
                </a:extLst>
              </p:cNvPr>
              <p:cNvSpPr txBox="1"/>
              <p:nvPr/>
            </p:nvSpPr>
            <p:spPr>
              <a:xfrm>
                <a:off x="2558523" y="3673352"/>
                <a:ext cx="1908942" cy="369332"/>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lang="en-US"/>
              </a:p>
            </p:txBody>
          </p:sp>
        </mc:Choice>
        <mc:Fallback>
          <p:sp>
            <p:nvSpPr>
              <p:cNvPr id="12" name="TextBox 11">
                <a:extLst>
                  <a:ext uri="{FF2B5EF4-FFF2-40B4-BE49-F238E27FC236}">
                    <a16:creationId xmlns:a16="http://schemas.microsoft.com/office/drawing/2014/main" id="{529EB341-88EA-A195-E58E-BE0923A1A614}"/>
                  </a:ext>
                </a:extLst>
              </p:cNvPr>
              <p:cNvSpPr txBox="1">
                <a:spLocks noRot="1" noChangeAspect="1" noMove="1" noResize="1" noEditPoints="1" noAdjustHandles="1" noChangeArrowheads="1" noChangeShapeType="1" noTextEdit="1"/>
              </p:cNvSpPr>
              <p:nvPr/>
            </p:nvSpPr>
            <p:spPr>
              <a:xfrm>
                <a:off x="2558523" y="3673352"/>
                <a:ext cx="1908942" cy="369332"/>
              </a:xfrm>
              <a:prstGeom prst="rect">
                <a:avLst/>
              </a:prstGeom>
              <a:blipFill>
                <a:blip r:embed="rId5"/>
                <a:stretch>
                  <a:fillRect b="-1666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BB3890B-30A7-0A8D-A3DE-A3A85F021925}"/>
              </a:ext>
            </a:extLst>
          </p:cNvPr>
          <p:cNvSpPr txBox="1"/>
          <p:nvPr/>
        </p:nvSpPr>
        <p:spPr>
          <a:xfrm>
            <a:off x="5312052" y="2783872"/>
            <a:ext cx="442750" cy="369332"/>
          </a:xfrm>
          <a:prstGeom prst="rect">
            <a:avLst/>
          </a:prstGeom>
          <a:noFill/>
        </p:spPr>
        <p:txBody>
          <a:bodyPr wrap="none" rtlCol="0">
            <a:spAutoFit/>
          </a:bodyPr>
          <a:lstStyle/>
          <a:p>
            <a:r>
              <a:rPr lang="en-US"/>
              <a:t>(6)</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39B1937-1A74-9D95-59F3-AC89B92E1381}"/>
                  </a:ext>
                </a:extLst>
              </p:cNvPr>
              <p:cNvSpPr txBox="1"/>
              <p:nvPr/>
            </p:nvSpPr>
            <p:spPr>
              <a:xfrm>
                <a:off x="872836" y="4754358"/>
                <a:ext cx="4473852" cy="122322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1,1</m:t>
                                    </m:r>
                                  </m:sub>
                                </m:sSub>
                              </m:e>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m:rPr>
                                    <m:brk m:alnAt="7"/>
                                  </m:rPr>
                                  <a:rPr lang="en-US" i="1">
                                    <a:latin typeface="Cambria Math" panose="02040503050406030204" pitchFamily="18" charset="0"/>
                                  </a:rPr>
                                  <m:t>0</m:t>
                                </m:r>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r>
                                      <a:rPr lang="en-US" b="0" i="1" smtClean="0">
                                        <a:latin typeface="Cambria Math" panose="02040503050406030204" pitchFamily="18" charset="0"/>
                                      </a:rPr>
                                      <m:t>2</m:t>
                                    </m:r>
                                  </m:sub>
                                </m:sSub>
                              </m:e>
                              <m:e>
                                <m:r>
                                  <a:rPr lang="en-US" i="1">
                                    <a:latin typeface="Cambria Math" panose="02040503050406030204" pitchFamily="18" charset="0"/>
                                  </a:rPr>
                                  <m:t>⋯</m:t>
                                </m:r>
                              </m:e>
                              <m:e>
                                <m:r>
                                  <a:rPr lang="en-US" b="0" i="1" smtClean="0">
                                    <a:latin typeface="Cambria Math" panose="02040503050406030204" pitchFamily="18" charset="0"/>
                                  </a:rPr>
                                  <m:t>0</m:t>
                                </m:r>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mr>
                          </m:m>
                        </m:e>
                      </m:d>
                    </m:oMath>
                  </m:oMathPara>
                </a14:m>
                <a:endParaRPr lang="en-US"/>
              </a:p>
            </p:txBody>
          </p:sp>
        </mc:Choice>
        <mc:Fallback>
          <p:sp>
            <p:nvSpPr>
              <p:cNvPr id="14" name="TextBox 13">
                <a:extLst>
                  <a:ext uri="{FF2B5EF4-FFF2-40B4-BE49-F238E27FC236}">
                    <a16:creationId xmlns:a16="http://schemas.microsoft.com/office/drawing/2014/main" id="{639B1937-1A74-9D95-59F3-AC89B92E1381}"/>
                  </a:ext>
                </a:extLst>
              </p:cNvPr>
              <p:cNvSpPr txBox="1">
                <a:spLocks noRot="1" noChangeAspect="1" noMove="1" noResize="1" noEditPoints="1" noAdjustHandles="1" noChangeArrowheads="1" noChangeShapeType="1" noTextEdit="1"/>
              </p:cNvSpPr>
              <p:nvPr/>
            </p:nvSpPr>
            <p:spPr>
              <a:xfrm>
                <a:off x="872836" y="4754358"/>
                <a:ext cx="4473852" cy="1223220"/>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C642962-6814-462E-8E4D-DE0F28C684C8}"/>
              </a:ext>
            </a:extLst>
          </p:cNvPr>
          <p:cNvSpPr txBox="1"/>
          <p:nvPr/>
        </p:nvSpPr>
        <p:spPr>
          <a:xfrm>
            <a:off x="5434654" y="5167312"/>
            <a:ext cx="442750" cy="369332"/>
          </a:xfrm>
          <a:prstGeom prst="rect">
            <a:avLst/>
          </a:prstGeom>
          <a:noFill/>
        </p:spPr>
        <p:txBody>
          <a:bodyPr wrap="square" rtlCol="0">
            <a:spAutoFit/>
          </a:bodyPr>
          <a:lstStyle/>
          <a:p>
            <a:r>
              <a:rPr lang="en-US"/>
              <a:t>(7)</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56C6E32-DA2B-84CE-CF22-1A7E385FD72A}"/>
                  </a:ext>
                </a:extLst>
              </p:cNvPr>
              <p:cNvSpPr txBox="1"/>
              <p:nvPr/>
            </p:nvSpPr>
            <p:spPr>
              <a:xfrm>
                <a:off x="6845314" y="4875930"/>
                <a:ext cx="3158557" cy="980076"/>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0</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r>
                                          <a:rPr lang="en-US" b="0" i="1" smtClean="0">
                                            <a:latin typeface="Cambria Math" panose="02040503050406030204" pitchFamily="18" charset="0"/>
                                          </a:rPr>
                                          <m:t>,1</m:t>
                                        </m:r>
                                      </m:sub>
                                    </m:sSub>
                                  </m:e>
                                </m:d>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0,1</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r>
                                      <a:rPr lang="en-US" b="0" i="1" smtClean="0">
                                        <a:latin typeface="Cambria Math" panose="02040503050406030204" pitchFamily="18" charset="0"/>
                                      </a:rPr>
                                      <m:t>𝑁</m:t>
                                    </m:r>
                                  </m:sub>
                                </m:sSub>
                                <m:d>
                                  <m:dPr>
                                    <m:ctrlPr>
                                      <a:rPr lang="en-US" i="1">
                                        <a:latin typeface="Cambria Math" panose="02040503050406030204" pitchFamily="18" charset="0"/>
                                      </a:rPr>
                                    </m:ctrlPr>
                                  </m:dPr>
                                  <m:e>
                                    <m:r>
                                      <m:rPr>
                                        <m:brk m:alnAt="7"/>
                                      </m:rPr>
                                      <a:rPr lang="en-US" i="1">
                                        <a:latin typeface="Cambria Math" panose="02040503050406030204" pitchFamily="18" charset="0"/>
                                      </a:rPr>
                                      <m:t>0</m:t>
                                    </m:r>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𝑁</m:t>
                                        </m:r>
                                      </m:sub>
                                    </m:sSub>
                                  </m:e>
                                </m:d>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r>
                                      <a:rPr lang="en-US" b="0" i="1" smtClean="0">
                                        <a:latin typeface="Cambria Math" panose="02040503050406030204" pitchFamily="18" charset="0"/>
                                      </a:rPr>
                                      <m:t>𝑁</m:t>
                                    </m:r>
                                  </m:sub>
                                </m:sSub>
                              </m:e>
                            </m:mr>
                          </m:m>
                        </m:e>
                      </m:d>
                    </m:oMath>
                  </m:oMathPara>
                </a14:m>
                <a:endParaRPr lang="en-US"/>
              </a:p>
            </p:txBody>
          </p:sp>
        </mc:Choice>
        <mc:Fallback>
          <p:sp>
            <p:nvSpPr>
              <p:cNvPr id="16" name="TextBox 15">
                <a:extLst>
                  <a:ext uri="{FF2B5EF4-FFF2-40B4-BE49-F238E27FC236}">
                    <a16:creationId xmlns:a16="http://schemas.microsoft.com/office/drawing/2014/main" id="{C56C6E32-DA2B-84CE-CF22-1A7E385FD72A}"/>
                  </a:ext>
                </a:extLst>
              </p:cNvPr>
              <p:cNvSpPr txBox="1">
                <a:spLocks noRot="1" noChangeAspect="1" noMove="1" noResize="1" noEditPoints="1" noAdjustHandles="1" noChangeArrowheads="1" noChangeShapeType="1" noTextEdit="1"/>
              </p:cNvSpPr>
              <p:nvPr/>
            </p:nvSpPr>
            <p:spPr>
              <a:xfrm>
                <a:off x="6845314" y="4875930"/>
                <a:ext cx="3158557" cy="980076"/>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48AA9BC-1C80-9253-86EE-A62C61AF458A}"/>
              </a:ext>
            </a:extLst>
          </p:cNvPr>
          <p:cNvSpPr txBox="1"/>
          <p:nvPr/>
        </p:nvSpPr>
        <p:spPr>
          <a:xfrm>
            <a:off x="10189878" y="5209384"/>
            <a:ext cx="442750" cy="369332"/>
          </a:xfrm>
          <a:prstGeom prst="rect">
            <a:avLst/>
          </a:prstGeom>
          <a:noFill/>
        </p:spPr>
        <p:txBody>
          <a:bodyPr wrap="none" rtlCol="0">
            <a:spAutoFit/>
          </a:bodyPr>
          <a:lstStyle/>
          <a:p>
            <a:r>
              <a:rPr lang="en-US"/>
              <a:t>(8)</a:t>
            </a:r>
          </a:p>
        </p:txBody>
      </p:sp>
      <p:sp>
        <p:nvSpPr>
          <p:cNvPr id="18" name="Rectangle 17">
            <a:extLst>
              <a:ext uri="{FF2B5EF4-FFF2-40B4-BE49-F238E27FC236}">
                <a16:creationId xmlns:a16="http://schemas.microsoft.com/office/drawing/2014/main" id="{C1028314-27D2-A923-B669-8173283E00D3}"/>
              </a:ext>
            </a:extLst>
          </p:cNvPr>
          <p:cNvSpPr/>
          <p:nvPr/>
        </p:nvSpPr>
        <p:spPr>
          <a:xfrm>
            <a:off x="838200" y="1690688"/>
            <a:ext cx="5488247" cy="2590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08E69FE9-CC31-A193-EDD9-2ACE84BF30BF}"/>
              </a:ext>
            </a:extLst>
          </p:cNvPr>
          <p:cNvSpPr>
            <a:spLocks noGrp="1"/>
          </p:cNvSpPr>
          <p:nvPr>
            <p:ph type="title"/>
          </p:nvPr>
        </p:nvSpPr>
        <p:spPr/>
        <p:txBody>
          <a:bodyPr/>
          <a:lstStyle/>
          <a:p>
            <a:r>
              <a:rPr lang="en-US"/>
              <a:t>Expressed in vector notation</a:t>
            </a:r>
          </a:p>
        </p:txBody>
      </p:sp>
    </p:spTree>
    <p:extLst>
      <p:ext uri="{BB962C8B-B14F-4D97-AF65-F5344CB8AC3E}">
        <p14:creationId xmlns:p14="http://schemas.microsoft.com/office/powerpoint/2010/main" val="108635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Approach</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Finding the optimal racing strategy with </a:t>
            </a:r>
            <a:br>
              <a:rPr lang="en-US"/>
            </a:br>
            <a:r>
              <a:rPr lang="en-US"/>
              <a:t>the fastest race time using simulation</a:t>
            </a:r>
          </a:p>
        </p:txBody>
      </p:sp>
      <p:sp>
        <p:nvSpPr>
          <p:cNvPr id="5" name="Slide Number Placeholder 4">
            <a:extLst>
              <a:ext uri="{FF2B5EF4-FFF2-40B4-BE49-F238E27FC236}">
                <a16:creationId xmlns:a16="http://schemas.microsoft.com/office/drawing/2014/main" id="{B737C41A-692B-580C-82D1-113DAEC8E80D}"/>
              </a:ext>
            </a:extLst>
          </p:cNvPr>
          <p:cNvSpPr>
            <a:spLocks noGrp="1"/>
          </p:cNvSpPr>
          <p:nvPr>
            <p:ph type="sldNum" sz="quarter" idx="12"/>
          </p:nvPr>
        </p:nvSpPr>
        <p:spPr/>
        <p:txBody>
          <a:bodyPr/>
          <a:lstStyle/>
          <a:p>
            <a:fld id="{48F63A3B-78C7-47BE-AE5E-E10140E04643}" type="slidenum">
              <a:rPr lang="en-US" smtClean="0"/>
              <a:t>28</a:t>
            </a:fld>
            <a:endParaRPr lang="en-US"/>
          </a:p>
        </p:txBody>
      </p:sp>
      <p:pic>
        <p:nvPicPr>
          <p:cNvPr id="4" name="Picture 2">
            <a:extLst>
              <a:ext uri="{FF2B5EF4-FFF2-40B4-BE49-F238E27FC236}">
                <a16:creationId xmlns:a16="http://schemas.microsoft.com/office/drawing/2014/main" id="{DEC775E7-02A3-90B7-9676-E7C70D8E3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0"/>
            <a:ext cx="5735637" cy="6858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75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19FF4-DC46-1ECB-9007-8648CEF98A33}"/>
              </a:ext>
            </a:extLst>
          </p:cNvPr>
          <p:cNvSpPr>
            <a:spLocks noGrp="1"/>
          </p:cNvSpPr>
          <p:nvPr>
            <p:ph type="title"/>
          </p:nvPr>
        </p:nvSpPr>
        <p:spPr>
          <a:xfrm>
            <a:off x="838200" y="556995"/>
            <a:ext cx="10515600" cy="1133693"/>
          </a:xfrm>
        </p:spPr>
        <p:txBody>
          <a:bodyPr>
            <a:normAutofit/>
          </a:bodyPr>
          <a:lstStyle/>
          <a:p>
            <a:r>
              <a:rPr lang="en-US" sz="5200"/>
              <a:t>Strategy Pipeline</a:t>
            </a:r>
          </a:p>
        </p:txBody>
      </p:sp>
      <p:sp>
        <p:nvSpPr>
          <p:cNvPr id="4" name="Slide Number Placeholder 3">
            <a:extLst>
              <a:ext uri="{FF2B5EF4-FFF2-40B4-BE49-F238E27FC236}">
                <a16:creationId xmlns:a16="http://schemas.microsoft.com/office/drawing/2014/main" id="{C5E903DC-D386-EDC9-D5A5-462EB4AA223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29</a:t>
            </a:fld>
            <a:endParaRPr lang="en-US"/>
          </a:p>
        </p:txBody>
      </p:sp>
      <p:graphicFrame>
        <p:nvGraphicFramePr>
          <p:cNvPr id="5" name="Content Placeholder 4">
            <a:extLst>
              <a:ext uri="{FF2B5EF4-FFF2-40B4-BE49-F238E27FC236}">
                <a16:creationId xmlns:a16="http://schemas.microsoft.com/office/drawing/2014/main" id="{3FF79D92-FF60-8D7F-9DEC-4A48963C9C58}"/>
              </a:ext>
            </a:extLst>
          </p:cNvPr>
          <p:cNvGraphicFramePr>
            <a:graphicFrameLocks noGrp="1"/>
          </p:cNvGraphicFramePr>
          <p:nvPr>
            <p:ph idx="1"/>
            <p:extLst>
              <p:ext uri="{D42A27DB-BD31-4B8C-83A1-F6EECF244321}">
                <p14:modId xmlns:p14="http://schemas.microsoft.com/office/powerpoint/2010/main" val="3810709342"/>
              </p:ext>
            </p:extLst>
          </p:nvPr>
        </p:nvGraphicFramePr>
        <p:xfrm>
          <a:off x="6858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340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Introduction</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Day One as the newest </a:t>
            </a:r>
            <a:r>
              <a:rPr lang="en-US" i="1"/>
              <a:t>Race Strategy Engineer </a:t>
            </a:r>
            <a:r>
              <a:rPr lang="en-US"/>
              <a:t>at Ferrari</a:t>
            </a:r>
            <a:endParaRPr lang="en-US" i="1"/>
          </a:p>
        </p:txBody>
      </p:sp>
      <p:sp>
        <p:nvSpPr>
          <p:cNvPr id="5" name="Slide Number Placeholder 4">
            <a:extLst>
              <a:ext uri="{FF2B5EF4-FFF2-40B4-BE49-F238E27FC236}">
                <a16:creationId xmlns:a16="http://schemas.microsoft.com/office/drawing/2014/main" id="{02395458-857E-5D12-52C3-4944E5707145}"/>
              </a:ext>
            </a:extLst>
          </p:cNvPr>
          <p:cNvSpPr>
            <a:spLocks noGrp="1"/>
          </p:cNvSpPr>
          <p:nvPr>
            <p:ph type="sldNum" sz="quarter" idx="12"/>
          </p:nvPr>
        </p:nvSpPr>
        <p:spPr/>
        <p:txBody>
          <a:bodyPr/>
          <a:lstStyle/>
          <a:p>
            <a:fld id="{48F63A3B-78C7-47BE-AE5E-E10140E04643}" type="slidenum">
              <a:rPr lang="en-US" smtClean="0"/>
              <a:t>3</a:t>
            </a:fld>
            <a:endParaRPr lang="en-US"/>
          </a:p>
        </p:txBody>
      </p:sp>
      <p:pic>
        <p:nvPicPr>
          <p:cNvPr id="2050" name="Picture 2" descr="Ferrari (Scuderia) Logo, symbol, meaning, history, PNG, brand">
            <a:extLst>
              <a:ext uri="{FF2B5EF4-FFF2-40B4-BE49-F238E27FC236}">
                <a16:creationId xmlns:a16="http://schemas.microsoft.com/office/drawing/2014/main" id="{DDF6958F-CA30-5BB7-06F0-76E4B6220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2543" y="1740694"/>
            <a:ext cx="5064478" cy="284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192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2E50-ADBF-572D-DAF8-B2E186D66D94}"/>
              </a:ext>
            </a:extLst>
          </p:cNvPr>
          <p:cNvSpPr>
            <a:spLocks noGrp="1"/>
          </p:cNvSpPr>
          <p:nvPr>
            <p:ph type="title"/>
          </p:nvPr>
        </p:nvSpPr>
        <p:spPr>
          <a:xfrm>
            <a:off x="838200" y="365125"/>
            <a:ext cx="5257800" cy="1325563"/>
          </a:xfrm>
        </p:spPr>
        <p:txBody>
          <a:bodyPr/>
          <a:lstStyle/>
          <a:p>
            <a:r>
              <a:rPr lang="en-US"/>
              <a:t>Optimize Stint Lengths</a:t>
            </a:r>
          </a:p>
        </p:txBody>
      </p:sp>
      <p:sp>
        <p:nvSpPr>
          <p:cNvPr id="4" name="Slide Number Placeholder 3">
            <a:extLst>
              <a:ext uri="{FF2B5EF4-FFF2-40B4-BE49-F238E27FC236}">
                <a16:creationId xmlns:a16="http://schemas.microsoft.com/office/drawing/2014/main" id="{99C4FFEB-D98E-580F-0D5D-F7FCEE4C3EC2}"/>
              </a:ext>
            </a:extLst>
          </p:cNvPr>
          <p:cNvSpPr>
            <a:spLocks noGrp="1"/>
          </p:cNvSpPr>
          <p:nvPr>
            <p:ph type="sldNum" sz="quarter" idx="12"/>
          </p:nvPr>
        </p:nvSpPr>
        <p:spPr/>
        <p:txBody>
          <a:bodyPr/>
          <a:lstStyle/>
          <a:p>
            <a:fld id="{48F63A3B-78C7-47BE-AE5E-E10140E04643}" type="slidenum">
              <a:rPr lang="en-US" smtClean="0"/>
              <a:t>30</a:t>
            </a:fld>
            <a:endParaRPr lang="en-US"/>
          </a:p>
        </p:txBody>
      </p:sp>
      <p:sp>
        <p:nvSpPr>
          <p:cNvPr id="8" name="TextBox 7">
            <a:extLst>
              <a:ext uri="{FF2B5EF4-FFF2-40B4-BE49-F238E27FC236}">
                <a16:creationId xmlns:a16="http://schemas.microsoft.com/office/drawing/2014/main" id="{D4D4B04B-EB3D-A361-9008-6D1EB872562F}"/>
              </a:ext>
            </a:extLst>
          </p:cNvPr>
          <p:cNvSpPr txBox="1"/>
          <p:nvPr/>
        </p:nvSpPr>
        <p:spPr>
          <a:xfrm>
            <a:off x="949124" y="2176824"/>
            <a:ext cx="5671595" cy="3970318"/>
          </a:xfrm>
          <a:prstGeom prst="rect">
            <a:avLst/>
          </a:prstGeom>
          <a:noFill/>
        </p:spPr>
        <p:txBody>
          <a:bodyPr wrap="square" rtlCol="0">
            <a:spAutoFit/>
          </a:bodyPr>
          <a:lstStyle/>
          <a:p>
            <a:pPr marL="285750" indent="-285750">
              <a:buFont typeface="Arial" panose="020B0604020202020204" pitchFamily="34" charset="0"/>
              <a:buChar char="•"/>
            </a:pPr>
            <a:r>
              <a:rPr lang="en-US"/>
              <a:t>Setup:</a:t>
            </a:r>
          </a:p>
          <a:p>
            <a:pPr marL="742950" lvl="1" indent="-285750">
              <a:buFont typeface="Arial" panose="020B0604020202020204" pitchFamily="34" charset="0"/>
              <a:buChar char="•"/>
            </a:pPr>
            <a:r>
              <a:rPr lang="en-US"/>
              <a:t>Julia/</a:t>
            </a:r>
            <a:r>
              <a:rPr lang="en-US" err="1"/>
              <a:t>JuMP</a:t>
            </a:r>
            <a:r>
              <a:rPr lang="en-US"/>
              <a:t> interface</a:t>
            </a:r>
          </a:p>
          <a:p>
            <a:pPr marL="742950" lvl="1" indent="-285750">
              <a:buFont typeface="Arial" panose="020B0604020202020204" pitchFamily="34" charset="0"/>
              <a:buChar char="•"/>
            </a:pPr>
            <a:r>
              <a:rPr lang="en-US" err="1"/>
              <a:t>Gurobi</a:t>
            </a:r>
            <a:r>
              <a:rPr lang="en-US"/>
              <a:t> Optimizer</a:t>
            </a:r>
          </a:p>
          <a:p>
            <a:pPr marL="742950" lvl="1" indent="-285750">
              <a:buFont typeface="Arial" panose="020B0604020202020204" pitchFamily="34" charset="0"/>
              <a:buChar char="•"/>
            </a:pPr>
            <a:r>
              <a:rPr lang="en-US"/>
              <a:t>Mixed Integer Quadratic Program (MIQP)</a:t>
            </a:r>
          </a:p>
          <a:p>
            <a:pPr marL="285750" indent="-285750">
              <a:buFont typeface="Arial" panose="020B0604020202020204" pitchFamily="34" charset="0"/>
              <a:buChar char="•"/>
            </a:pPr>
            <a:r>
              <a:rPr lang="en-US"/>
              <a:t>Variables:</a:t>
            </a:r>
          </a:p>
          <a:p>
            <a:pPr marL="742950" lvl="1" indent="-285750">
              <a:buFont typeface="Arial" panose="020B0604020202020204" pitchFamily="34" charset="0"/>
              <a:buChar char="•"/>
            </a:pPr>
            <a:r>
              <a:rPr lang="en-US"/>
              <a:t>N = no. stints</a:t>
            </a:r>
          </a:p>
          <a:p>
            <a:pPr marL="285750" indent="-285750">
              <a:buFont typeface="Arial" panose="020B0604020202020204" pitchFamily="34" charset="0"/>
              <a:buChar char="•"/>
            </a:pPr>
            <a:r>
              <a:rPr lang="en-US"/>
              <a:t>Constants:</a:t>
            </a:r>
          </a:p>
          <a:p>
            <a:pPr marL="742950" lvl="1" indent="-285750">
              <a:buFont typeface="Arial" panose="020B0604020202020204" pitchFamily="34" charset="0"/>
              <a:buChar char="•"/>
            </a:pPr>
            <a:r>
              <a:rPr lang="en-US"/>
              <a:t>Tire k0, k1</a:t>
            </a:r>
          </a:p>
          <a:p>
            <a:pPr marL="742950" lvl="1" indent="-285750">
              <a:buFont typeface="Arial" panose="020B0604020202020204" pitchFamily="34" charset="0"/>
              <a:buChar char="•"/>
            </a:pPr>
            <a:r>
              <a:rPr lang="en-US"/>
              <a:t>Tire age</a:t>
            </a:r>
          </a:p>
          <a:p>
            <a:pPr marL="742950" lvl="1" indent="-285750">
              <a:buFont typeface="Arial" panose="020B0604020202020204" pitchFamily="34" charset="0"/>
              <a:buChar char="•"/>
            </a:pPr>
            <a:r>
              <a:rPr lang="en-US"/>
              <a:t>Number of laps remaining</a:t>
            </a:r>
          </a:p>
          <a:p>
            <a:pPr marL="742950" lvl="1" indent="-285750">
              <a:buFont typeface="Arial" panose="020B0604020202020204" pitchFamily="34" charset="0"/>
              <a:buChar char="•"/>
            </a:pPr>
            <a:r>
              <a:rPr lang="en-US"/>
              <a:t>Soft tire life span</a:t>
            </a:r>
          </a:p>
          <a:p>
            <a:pPr marL="742950" lvl="1" indent="-285750">
              <a:buFont typeface="Arial" panose="020B0604020202020204" pitchFamily="34" charset="0"/>
              <a:buChar char="•"/>
            </a:pPr>
            <a:r>
              <a:rPr lang="en-US"/>
              <a:t>Minimum stint length</a:t>
            </a:r>
          </a:p>
          <a:p>
            <a:pPr marL="742950" lvl="1" indent="-285750">
              <a:buFont typeface="Arial" panose="020B0604020202020204" pitchFamily="34" charset="0"/>
              <a:buChar char="•"/>
            </a:pPr>
            <a:endParaRPr lang="en-US"/>
          </a:p>
          <a:p>
            <a:endParaRPr lang="en-US"/>
          </a:p>
        </p:txBody>
      </p:sp>
      <p:pic>
        <p:nvPicPr>
          <p:cNvPr id="16" name="Content Placeholder 15" descr="Text&#10;&#10;Description automatically generated">
            <a:extLst>
              <a:ext uri="{FF2B5EF4-FFF2-40B4-BE49-F238E27FC236}">
                <a16:creationId xmlns:a16="http://schemas.microsoft.com/office/drawing/2014/main" id="{5412F294-E050-84D7-99D9-41B987CB7A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16616" y="0"/>
            <a:ext cx="5275384" cy="6858000"/>
          </a:xfrm>
        </p:spPr>
      </p:pic>
    </p:spTree>
    <p:extLst>
      <p:ext uri="{BB962C8B-B14F-4D97-AF65-F5344CB8AC3E}">
        <p14:creationId xmlns:p14="http://schemas.microsoft.com/office/powerpoint/2010/main" val="586669337"/>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ext&#10;&#10;Description automatically generated">
            <a:extLst>
              <a:ext uri="{FF2B5EF4-FFF2-40B4-BE49-F238E27FC236}">
                <a16:creationId xmlns:a16="http://schemas.microsoft.com/office/drawing/2014/main" id="{4DD04194-D7DD-4C41-B549-C09CA5757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5169" y="47680"/>
            <a:ext cx="5818631" cy="6673795"/>
          </a:xfrm>
        </p:spPr>
      </p:pic>
      <p:sp>
        <p:nvSpPr>
          <p:cNvPr id="2" name="Title 1">
            <a:extLst>
              <a:ext uri="{FF2B5EF4-FFF2-40B4-BE49-F238E27FC236}">
                <a16:creationId xmlns:a16="http://schemas.microsoft.com/office/drawing/2014/main" id="{A1544209-C9B6-EF2E-4B0B-69478498A819}"/>
              </a:ext>
            </a:extLst>
          </p:cNvPr>
          <p:cNvSpPr>
            <a:spLocks noGrp="1"/>
          </p:cNvSpPr>
          <p:nvPr>
            <p:ph type="title"/>
          </p:nvPr>
        </p:nvSpPr>
        <p:spPr>
          <a:xfrm>
            <a:off x="452120" y="182245"/>
            <a:ext cx="4028440" cy="1325563"/>
          </a:xfrm>
        </p:spPr>
        <p:txBody>
          <a:bodyPr/>
          <a:lstStyle/>
          <a:p>
            <a:r>
              <a:rPr lang="en-US"/>
              <a:t>MIQP output</a:t>
            </a:r>
          </a:p>
        </p:txBody>
      </p:sp>
      <p:sp>
        <p:nvSpPr>
          <p:cNvPr id="4" name="Slide Number Placeholder 3">
            <a:extLst>
              <a:ext uri="{FF2B5EF4-FFF2-40B4-BE49-F238E27FC236}">
                <a16:creationId xmlns:a16="http://schemas.microsoft.com/office/drawing/2014/main" id="{78A364C4-284C-F4B1-66F5-D432B73FE13F}"/>
              </a:ext>
            </a:extLst>
          </p:cNvPr>
          <p:cNvSpPr>
            <a:spLocks noGrp="1"/>
          </p:cNvSpPr>
          <p:nvPr>
            <p:ph type="sldNum" sz="quarter" idx="12"/>
          </p:nvPr>
        </p:nvSpPr>
        <p:spPr/>
        <p:txBody>
          <a:bodyPr/>
          <a:lstStyle/>
          <a:p>
            <a:fld id="{48F63A3B-78C7-47BE-AE5E-E10140E04643}" type="slidenum">
              <a:rPr lang="en-US" smtClean="0"/>
              <a:t>31</a:t>
            </a:fld>
            <a:endParaRPr lang="en-US"/>
          </a:p>
        </p:txBody>
      </p:sp>
      <p:pic>
        <p:nvPicPr>
          <p:cNvPr id="5" name="Picture 4" descr="Text&#10;&#10;Description automatically generated">
            <a:extLst>
              <a:ext uri="{FF2B5EF4-FFF2-40B4-BE49-F238E27FC236}">
                <a16:creationId xmlns:a16="http://schemas.microsoft.com/office/drawing/2014/main" id="{FE45DCC1-B452-5C1E-BA85-B3A85F9C5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20" y="2273327"/>
            <a:ext cx="4455195" cy="2222500"/>
          </a:xfrm>
          <a:prstGeom prst="rect">
            <a:avLst/>
          </a:prstGeom>
        </p:spPr>
      </p:pic>
      <p:sp>
        <p:nvSpPr>
          <p:cNvPr id="8" name="TextBox 7">
            <a:extLst>
              <a:ext uri="{FF2B5EF4-FFF2-40B4-BE49-F238E27FC236}">
                <a16:creationId xmlns:a16="http://schemas.microsoft.com/office/drawing/2014/main" id="{BDBCB236-D7C7-8B99-AEFD-4EE68C2CC29E}"/>
              </a:ext>
            </a:extLst>
          </p:cNvPr>
          <p:cNvSpPr txBox="1"/>
          <p:nvPr/>
        </p:nvSpPr>
        <p:spPr>
          <a:xfrm>
            <a:off x="452120" y="4993143"/>
            <a:ext cx="4385496" cy="1200329"/>
          </a:xfrm>
          <a:prstGeom prst="rect">
            <a:avLst/>
          </a:prstGeom>
          <a:noFill/>
        </p:spPr>
        <p:txBody>
          <a:bodyPr wrap="none" rtlCol="0">
            <a:spAutoFit/>
          </a:bodyPr>
          <a:lstStyle/>
          <a:p>
            <a:r>
              <a:rPr lang="en-US"/>
              <a:t>x</a:t>
            </a:r>
            <a:r>
              <a:rPr lang="en-US" baseline="-25000"/>
              <a:t>1</a:t>
            </a:r>
            <a:r>
              <a:rPr lang="en-US"/>
              <a:t> = length of stint of first compound stint</a:t>
            </a:r>
          </a:p>
          <a:p>
            <a:r>
              <a:rPr lang="en-US"/>
              <a:t>x</a:t>
            </a:r>
            <a:r>
              <a:rPr lang="en-US" baseline="-25000"/>
              <a:t>2</a:t>
            </a:r>
            <a:r>
              <a:rPr lang="en-US"/>
              <a:t> = length of stint of second compound stint</a:t>
            </a:r>
          </a:p>
          <a:p>
            <a:r>
              <a:rPr lang="en-US"/>
              <a:t>x</a:t>
            </a:r>
            <a:r>
              <a:rPr lang="en-US" baseline="-25000"/>
              <a:t>3</a:t>
            </a:r>
            <a:r>
              <a:rPr lang="en-US"/>
              <a:t> = length of stint of third compound stint</a:t>
            </a:r>
          </a:p>
          <a:p>
            <a:endParaRPr lang="en-US"/>
          </a:p>
        </p:txBody>
      </p:sp>
      <p:sp>
        <p:nvSpPr>
          <p:cNvPr id="9" name="Rectangle 8">
            <a:extLst>
              <a:ext uri="{FF2B5EF4-FFF2-40B4-BE49-F238E27FC236}">
                <a16:creationId xmlns:a16="http://schemas.microsoft.com/office/drawing/2014/main" id="{C40ADC10-99BE-C656-935F-AA9BA4D6BCA1}"/>
              </a:ext>
            </a:extLst>
          </p:cNvPr>
          <p:cNvSpPr/>
          <p:nvPr/>
        </p:nvSpPr>
        <p:spPr>
          <a:xfrm>
            <a:off x="5535169" y="6400343"/>
            <a:ext cx="3903471" cy="36512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TextBox 13">
            <a:extLst>
              <a:ext uri="{FF2B5EF4-FFF2-40B4-BE49-F238E27FC236}">
                <a16:creationId xmlns:a16="http://schemas.microsoft.com/office/drawing/2014/main" id="{4ED4D072-E5D4-0CB8-C284-CE185C0312C9}"/>
              </a:ext>
            </a:extLst>
          </p:cNvPr>
          <p:cNvSpPr txBox="1"/>
          <p:nvPr/>
        </p:nvSpPr>
        <p:spPr>
          <a:xfrm>
            <a:off x="452120" y="1903995"/>
            <a:ext cx="2118913" cy="369332"/>
          </a:xfrm>
          <a:prstGeom prst="rect">
            <a:avLst/>
          </a:prstGeom>
          <a:noFill/>
        </p:spPr>
        <p:txBody>
          <a:bodyPr wrap="none" rtlCol="0">
            <a:spAutoFit/>
          </a:bodyPr>
          <a:lstStyle/>
          <a:p>
            <a:r>
              <a:rPr lang="en-US"/>
              <a:t>Optimization Model:</a:t>
            </a:r>
          </a:p>
        </p:txBody>
      </p:sp>
    </p:spTree>
    <p:extLst>
      <p:ext uri="{BB962C8B-B14F-4D97-AF65-F5344CB8AC3E}">
        <p14:creationId xmlns:p14="http://schemas.microsoft.com/office/powerpoint/2010/main" val="808927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9E1E-CB21-FB0F-3E83-CA7AD21E1A80}"/>
              </a:ext>
            </a:extLst>
          </p:cNvPr>
          <p:cNvSpPr>
            <a:spLocks noGrp="1"/>
          </p:cNvSpPr>
          <p:nvPr>
            <p:ph type="title"/>
          </p:nvPr>
        </p:nvSpPr>
        <p:spPr>
          <a:xfrm>
            <a:off x="392853" y="167644"/>
            <a:ext cx="4817534" cy="1325563"/>
          </a:xfrm>
        </p:spPr>
        <p:txBody>
          <a:bodyPr/>
          <a:lstStyle/>
          <a:p>
            <a:r>
              <a:rPr lang="en-US"/>
              <a:t>Race Simulation</a:t>
            </a:r>
          </a:p>
        </p:txBody>
      </p:sp>
      <p:sp>
        <p:nvSpPr>
          <p:cNvPr id="4" name="Slide Number Placeholder 3">
            <a:extLst>
              <a:ext uri="{FF2B5EF4-FFF2-40B4-BE49-F238E27FC236}">
                <a16:creationId xmlns:a16="http://schemas.microsoft.com/office/drawing/2014/main" id="{65C6CB66-F979-7973-17A6-4C28578DCA52}"/>
              </a:ext>
            </a:extLst>
          </p:cNvPr>
          <p:cNvSpPr>
            <a:spLocks noGrp="1"/>
          </p:cNvSpPr>
          <p:nvPr>
            <p:ph type="sldNum" sz="quarter" idx="12"/>
          </p:nvPr>
        </p:nvSpPr>
        <p:spPr/>
        <p:txBody>
          <a:bodyPr/>
          <a:lstStyle/>
          <a:p>
            <a:fld id="{48F63A3B-78C7-47BE-AE5E-E10140E04643}" type="slidenum">
              <a:rPr lang="en-US" smtClean="0"/>
              <a:t>32</a:t>
            </a:fld>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C544BA7-518F-9C20-91F9-D9E3BA1B0C6C}"/>
                  </a:ext>
                </a:extLst>
              </p:cNvPr>
              <p:cNvSpPr txBox="1"/>
              <p:nvPr/>
            </p:nvSpPr>
            <p:spPr>
              <a:xfrm>
                <a:off x="321733" y="1526912"/>
                <a:ext cx="4238083" cy="391582"/>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𝑙𝑎𝑝</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𝑡𝑖𝑟𝑒</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𝑓𝑢𝑒𝑙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7" name="TextBox 6">
                <a:extLst>
                  <a:ext uri="{FF2B5EF4-FFF2-40B4-BE49-F238E27FC236}">
                    <a16:creationId xmlns:a16="http://schemas.microsoft.com/office/drawing/2014/main" id="{6C544BA7-518F-9C20-91F9-D9E3BA1B0C6C}"/>
                  </a:ext>
                </a:extLst>
              </p:cNvPr>
              <p:cNvSpPr txBox="1">
                <a:spLocks noRot="1" noChangeAspect="1" noMove="1" noResize="1" noEditPoints="1" noAdjustHandles="1" noChangeArrowheads="1" noChangeShapeType="1" noTextEdit="1"/>
              </p:cNvSpPr>
              <p:nvPr/>
            </p:nvSpPr>
            <p:spPr>
              <a:xfrm>
                <a:off x="321733" y="1526912"/>
                <a:ext cx="4238083" cy="391582"/>
              </a:xfrm>
              <a:prstGeom prst="rect">
                <a:avLst/>
              </a:prstGeom>
              <a:blipFill>
                <a:blip r:embed="rId2"/>
                <a:stretch>
                  <a:fillRect b="-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4FC2156-EA2C-F691-D701-D6DBCBC9DA1D}"/>
                  </a:ext>
                </a:extLst>
              </p:cNvPr>
              <p:cNvSpPr txBox="1"/>
              <p:nvPr/>
            </p:nvSpPr>
            <p:spPr>
              <a:xfrm>
                <a:off x="745066" y="2163234"/>
                <a:ext cx="2667000"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𝑟𝑎𝑐𝑒𝑡𝑖𝑚𝑒</m:t>
                          </m:r>
                        </m:sub>
                      </m:sSub>
                      <m:r>
                        <a:rPr lang="en-US" sz="1800" b="0" i="1" smtClean="0">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𝑙</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𝑚𝑎𝑥</m:t>
                              </m:r>
                            </m:sub>
                          </m:s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𝑙𝑎𝑝</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𝑙</m:t>
                              </m:r>
                            </m:e>
                          </m:d>
                        </m:e>
                      </m:nary>
                    </m:oMath>
                  </m:oMathPara>
                </a14:m>
                <a:endParaRPr lang="en-US"/>
              </a:p>
            </p:txBody>
          </p:sp>
        </mc:Choice>
        <mc:Fallback>
          <p:sp>
            <p:nvSpPr>
              <p:cNvPr id="8" name="TextBox 7">
                <a:extLst>
                  <a:ext uri="{FF2B5EF4-FFF2-40B4-BE49-F238E27FC236}">
                    <a16:creationId xmlns:a16="http://schemas.microsoft.com/office/drawing/2014/main" id="{F4FC2156-EA2C-F691-D701-D6DBCBC9DA1D}"/>
                  </a:ext>
                </a:extLst>
              </p:cNvPr>
              <p:cNvSpPr txBox="1">
                <a:spLocks noRot="1" noChangeAspect="1" noMove="1" noResize="1" noEditPoints="1" noAdjustHandles="1" noChangeArrowheads="1" noChangeShapeType="1" noTextEdit="1"/>
              </p:cNvSpPr>
              <p:nvPr/>
            </p:nvSpPr>
            <p:spPr>
              <a:xfrm>
                <a:off x="745066" y="2163234"/>
                <a:ext cx="2667000" cy="871201"/>
              </a:xfrm>
              <a:prstGeom prst="rect">
                <a:avLst/>
              </a:prstGeom>
              <a:blipFill>
                <a:blip r:embed="rId3"/>
                <a:stretch>
                  <a:fillRect t="-94286" b="-14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0AC83-7362-4BE7-53DC-A8AD1FE5BCA3}"/>
              </a:ext>
            </a:extLst>
          </p:cNvPr>
          <p:cNvSpPr txBox="1"/>
          <p:nvPr/>
        </p:nvSpPr>
        <p:spPr>
          <a:xfrm>
            <a:off x="628907" y="3247883"/>
            <a:ext cx="3623734" cy="1692771"/>
          </a:xfrm>
          <a:prstGeom prst="rect">
            <a:avLst/>
          </a:prstGeom>
          <a:noFill/>
        </p:spPr>
        <p:txBody>
          <a:bodyPr wrap="square" rtlCol="0">
            <a:spAutoFit/>
          </a:bodyPr>
          <a:lstStyle/>
          <a:p>
            <a:r>
              <a:rPr lang="en-US" sz="1600"/>
              <a:t>The race simulator takes a race strategy: </a:t>
            </a:r>
          </a:p>
          <a:p>
            <a:endParaRPr lang="en-US" sz="1400"/>
          </a:p>
          <a:p>
            <a:r>
              <a:rPr lang="en-US" sz="1400" i="1"/>
              <a:t>[(stint 1 start, tire 1 compound, tire 1 age), </a:t>
            </a:r>
          </a:p>
          <a:p>
            <a:r>
              <a:rPr lang="en-US" sz="1400" i="1"/>
              <a:t>(stint 2 start, tire 2 compound, tire 2 age)]</a:t>
            </a:r>
          </a:p>
          <a:p>
            <a:endParaRPr lang="en-US" sz="1400" i="1"/>
          </a:p>
          <a:p>
            <a:r>
              <a:rPr lang="en-US" sz="1600"/>
              <a:t>And calculates the race time based on the given strategy</a:t>
            </a:r>
          </a:p>
        </p:txBody>
      </p:sp>
      <p:sp>
        <p:nvSpPr>
          <p:cNvPr id="11" name="TextBox 10">
            <a:extLst>
              <a:ext uri="{FF2B5EF4-FFF2-40B4-BE49-F238E27FC236}">
                <a16:creationId xmlns:a16="http://schemas.microsoft.com/office/drawing/2014/main" id="{13446052-57FC-7BEA-D5EC-C4C30C80DF55}"/>
              </a:ext>
            </a:extLst>
          </p:cNvPr>
          <p:cNvSpPr txBox="1"/>
          <p:nvPr/>
        </p:nvSpPr>
        <p:spPr>
          <a:xfrm>
            <a:off x="4699651" y="2663031"/>
            <a:ext cx="3563816" cy="3693319"/>
          </a:xfrm>
          <a:prstGeom prst="rect">
            <a:avLst/>
          </a:prstGeom>
          <a:noFill/>
        </p:spPr>
        <p:txBody>
          <a:bodyPr wrap="square" rtlCol="0">
            <a:spAutoFit/>
          </a:bodyPr>
          <a:lstStyle/>
          <a:p>
            <a:r>
              <a:rPr lang="en-US" u="sng"/>
              <a:t>Input Parameters</a:t>
            </a:r>
          </a:p>
          <a:p>
            <a:pPr marL="285750" indent="-285750">
              <a:buFont typeface="Arial" panose="020B0604020202020204" pitchFamily="34" charset="0"/>
              <a:buChar char="•"/>
            </a:pPr>
            <a:r>
              <a:rPr lang="en-US"/>
              <a:t>Race Strategy</a:t>
            </a:r>
          </a:p>
          <a:p>
            <a:pPr marL="285750" indent="-285750">
              <a:buFont typeface="Arial" panose="020B0604020202020204" pitchFamily="34" charset="0"/>
              <a:buChar char="•"/>
            </a:pPr>
            <a:r>
              <a:rPr lang="en-US"/>
              <a:t>Tire degradation parameters</a:t>
            </a:r>
          </a:p>
          <a:p>
            <a:pPr marL="285750" indent="-285750">
              <a:buFont typeface="Arial" panose="020B0604020202020204" pitchFamily="34" charset="0"/>
              <a:buChar char="•"/>
            </a:pPr>
            <a:r>
              <a:rPr lang="en-US"/>
              <a:t>Base lap time</a:t>
            </a:r>
          </a:p>
          <a:p>
            <a:pPr marL="285750" indent="-285750">
              <a:buFont typeface="Arial" panose="020B0604020202020204" pitchFamily="34" charset="0"/>
              <a:buChar char="•"/>
            </a:pPr>
            <a:r>
              <a:rPr lang="en-US"/>
              <a:t>Total number of laps</a:t>
            </a:r>
          </a:p>
          <a:p>
            <a:pPr marL="285750" indent="-285750">
              <a:buFont typeface="Arial" panose="020B0604020202020204" pitchFamily="34" charset="0"/>
              <a:buChar char="•"/>
            </a:pPr>
            <a:r>
              <a:rPr lang="en-US"/>
              <a:t>Lap time fuel sensitivity</a:t>
            </a:r>
          </a:p>
          <a:p>
            <a:pPr marL="285750" indent="-285750">
              <a:buFont typeface="Arial" panose="020B0604020202020204" pitchFamily="34" charset="0"/>
              <a:buChar char="•"/>
            </a:pPr>
            <a:r>
              <a:rPr lang="en-US"/>
              <a:t>Pit time</a:t>
            </a:r>
          </a:p>
          <a:p>
            <a:pPr marL="285750" indent="-285750">
              <a:buFont typeface="Arial" panose="020B0604020202020204" pitchFamily="34" charset="0"/>
              <a:buChar char="•"/>
            </a:pPr>
            <a:r>
              <a:rPr lang="en-US"/>
              <a:t>Grid position at start</a:t>
            </a:r>
          </a:p>
          <a:p>
            <a:pPr marL="285750" indent="-285750">
              <a:buFont typeface="Arial" panose="020B0604020202020204" pitchFamily="34" charset="0"/>
              <a:buChar char="•"/>
            </a:pPr>
            <a:r>
              <a:rPr lang="en-US"/>
              <a:t>Lap loss time between grid position</a:t>
            </a:r>
          </a:p>
          <a:p>
            <a:pPr marL="285750" indent="-285750">
              <a:buFont typeface="Arial" panose="020B0604020202020204" pitchFamily="34" charset="0"/>
              <a:buChar char="•"/>
            </a:pPr>
            <a:r>
              <a:rPr lang="en-US"/>
              <a:t>Lap loss from standstill</a:t>
            </a:r>
          </a:p>
          <a:p>
            <a:pPr marL="285750" indent="-285750">
              <a:buFont typeface="Arial" panose="020B0604020202020204" pitchFamily="34" charset="0"/>
              <a:buChar char="•"/>
            </a:pPr>
            <a:r>
              <a:rPr lang="en-US"/>
              <a:t>Initial fuel mass</a:t>
            </a:r>
          </a:p>
          <a:p>
            <a:pPr marL="285750" indent="-285750">
              <a:buFont typeface="Arial" panose="020B0604020202020204" pitchFamily="34" charset="0"/>
              <a:buChar char="•"/>
            </a:pPr>
            <a:r>
              <a:rPr lang="en-US"/>
              <a:t>Fuel consumption per lap</a:t>
            </a:r>
          </a:p>
        </p:txBody>
      </p:sp>
      <p:sp>
        <p:nvSpPr>
          <p:cNvPr id="12" name="Right Arrow 11">
            <a:extLst>
              <a:ext uri="{FF2B5EF4-FFF2-40B4-BE49-F238E27FC236}">
                <a16:creationId xmlns:a16="http://schemas.microsoft.com/office/drawing/2014/main" id="{919921B4-AA74-C7BD-D23C-266744B15BAF}"/>
              </a:ext>
            </a:extLst>
          </p:cNvPr>
          <p:cNvSpPr/>
          <p:nvPr/>
        </p:nvSpPr>
        <p:spPr>
          <a:xfrm>
            <a:off x="7789984" y="4170774"/>
            <a:ext cx="1300480" cy="592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641714-FFF6-280F-5CF9-6DD045BC4F8B}"/>
              </a:ext>
            </a:extLst>
          </p:cNvPr>
          <p:cNvSpPr txBox="1"/>
          <p:nvPr/>
        </p:nvSpPr>
        <p:spPr>
          <a:xfrm>
            <a:off x="9488723" y="4005407"/>
            <a:ext cx="1865077" cy="1077218"/>
          </a:xfrm>
          <a:prstGeom prst="rect">
            <a:avLst/>
          </a:prstGeom>
          <a:noFill/>
        </p:spPr>
        <p:txBody>
          <a:bodyPr wrap="square" rtlCol="0">
            <a:spAutoFit/>
          </a:bodyPr>
          <a:lstStyle/>
          <a:p>
            <a:pPr>
              <a:spcAft>
                <a:spcPts val="600"/>
              </a:spcAft>
            </a:pPr>
            <a:r>
              <a:rPr lang="en-US" u="sng"/>
              <a:t>Output</a:t>
            </a:r>
          </a:p>
          <a:p>
            <a:pPr marL="285750" indent="-285750">
              <a:spcAft>
                <a:spcPts val="600"/>
              </a:spcAft>
              <a:buFont typeface="Arial" panose="020B0604020202020204" pitchFamily="34" charset="0"/>
              <a:buChar char="•"/>
            </a:pPr>
            <a:r>
              <a:rPr lang="en-US"/>
              <a:t>Lap times</a:t>
            </a:r>
          </a:p>
          <a:p>
            <a:pPr marL="285750" indent="-285750">
              <a:buFont typeface="Arial" panose="020B0604020202020204" pitchFamily="34" charset="0"/>
              <a:buChar char="•"/>
            </a:pPr>
            <a:r>
              <a:rPr lang="en-US"/>
              <a:t>Total race time</a:t>
            </a:r>
          </a:p>
        </p:txBody>
      </p:sp>
      <p:pic>
        <p:nvPicPr>
          <p:cNvPr id="17" name="Picture 16">
            <a:extLst>
              <a:ext uri="{FF2B5EF4-FFF2-40B4-BE49-F238E27FC236}">
                <a16:creationId xmlns:a16="http://schemas.microsoft.com/office/drawing/2014/main" id="{EF8D5111-DE70-3CD5-E3DC-7FB24ABD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315" y="511968"/>
            <a:ext cx="2959619" cy="2219714"/>
          </a:xfrm>
          <a:prstGeom prst="rect">
            <a:avLst/>
          </a:prstGeom>
        </p:spPr>
      </p:pic>
    </p:spTree>
    <p:extLst>
      <p:ext uri="{BB962C8B-B14F-4D97-AF65-F5344CB8AC3E}">
        <p14:creationId xmlns:p14="http://schemas.microsoft.com/office/powerpoint/2010/main" val="1775676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What is the optimal strategy?</a:t>
            </a:r>
          </a:p>
        </p:txBody>
      </p:sp>
      <p:sp>
        <p:nvSpPr>
          <p:cNvPr id="5" name="Slide Number Placeholder 4">
            <a:extLst>
              <a:ext uri="{FF2B5EF4-FFF2-40B4-BE49-F238E27FC236}">
                <a16:creationId xmlns:a16="http://schemas.microsoft.com/office/drawing/2014/main" id="{CFAE6A59-5AAB-0C37-A14C-9DA186A4FC16}"/>
              </a:ext>
            </a:extLst>
          </p:cNvPr>
          <p:cNvSpPr>
            <a:spLocks noGrp="1"/>
          </p:cNvSpPr>
          <p:nvPr>
            <p:ph type="sldNum" sz="quarter" idx="12"/>
          </p:nvPr>
        </p:nvSpPr>
        <p:spPr/>
        <p:txBody>
          <a:bodyPr/>
          <a:lstStyle/>
          <a:p>
            <a:fld id="{48F63A3B-78C7-47BE-AE5E-E10140E04643}" type="slidenum">
              <a:rPr lang="en-US" smtClean="0"/>
              <a:t>33</a:t>
            </a:fld>
            <a:endParaRPr lang="en-US"/>
          </a:p>
        </p:txBody>
      </p:sp>
      <p:pic>
        <p:nvPicPr>
          <p:cNvPr id="8" name="Picture 7" descr="A person wearing a helmet&#10;&#10;Description automatically generated with low confidence">
            <a:extLst>
              <a:ext uri="{FF2B5EF4-FFF2-40B4-BE49-F238E27FC236}">
                <a16:creationId xmlns:a16="http://schemas.microsoft.com/office/drawing/2014/main" id="{4F7A0307-8F29-AE0B-6838-9D775566F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9019" y="0"/>
            <a:ext cx="6552981" cy="6858000"/>
          </a:xfrm>
          <a:prstGeom prst="rect">
            <a:avLst/>
          </a:prstGeom>
        </p:spPr>
      </p:pic>
    </p:spTree>
    <p:extLst>
      <p:ext uri="{BB962C8B-B14F-4D97-AF65-F5344CB8AC3E}">
        <p14:creationId xmlns:p14="http://schemas.microsoft.com/office/powerpoint/2010/main" val="2367298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with medium confidence">
            <a:extLst>
              <a:ext uri="{FF2B5EF4-FFF2-40B4-BE49-F238E27FC236}">
                <a16:creationId xmlns:a16="http://schemas.microsoft.com/office/drawing/2014/main" id="{2982C1E4-96FD-12EB-850B-E0581609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707" y="1616654"/>
            <a:ext cx="6699410" cy="2894145"/>
          </a:xfrm>
          <a:prstGeom prst="rect">
            <a:avLst/>
          </a:prstGeom>
        </p:spPr>
      </p:pic>
      <p:sp>
        <p:nvSpPr>
          <p:cNvPr id="2" name="Title 1">
            <a:extLst>
              <a:ext uri="{FF2B5EF4-FFF2-40B4-BE49-F238E27FC236}">
                <a16:creationId xmlns:a16="http://schemas.microsoft.com/office/drawing/2014/main" id="{703143CE-E6BD-0B0C-6698-DE13040DB864}"/>
              </a:ext>
            </a:extLst>
          </p:cNvPr>
          <p:cNvSpPr>
            <a:spLocks noGrp="1"/>
          </p:cNvSpPr>
          <p:nvPr>
            <p:ph type="title"/>
          </p:nvPr>
        </p:nvSpPr>
        <p:spPr/>
        <p:txBody>
          <a:bodyPr/>
          <a:lstStyle/>
          <a:p>
            <a:r>
              <a:rPr lang="en-US"/>
              <a:t>Optimal racing strategy</a:t>
            </a:r>
          </a:p>
        </p:txBody>
      </p:sp>
      <p:sp>
        <p:nvSpPr>
          <p:cNvPr id="4" name="Slide Number Placeholder 3">
            <a:extLst>
              <a:ext uri="{FF2B5EF4-FFF2-40B4-BE49-F238E27FC236}">
                <a16:creationId xmlns:a16="http://schemas.microsoft.com/office/drawing/2014/main" id="{F22753DD-32B4-49C8-CC89-EE84430AC51A}"/>
              </a:ext>
            </a:extLst>
          </p:cNvPr>
          <p:cNvSpPr>
            <a:spLocks noGrp="1"/>
          </p:cNvSpPr>
          <p:nvPr>
            <p:ph type="sldNum" sz="quarter" idx="12"/>
          </p:nvPr>
        </p:nvSpPr>
        <p:spPr/>
        <p:txBody>
          <a:bodyPr/>
          <a:lstStyle/>
          <a:p>
            <a:fld id="{48F63A3B-78C7-47BE-AE5E-E10140E04643}" type="slidenum">
              <a:rPr lang="en-US" smtClean="0"/>
              <a:t>34</a:t>
            </a:fld>
            <a:endParaRPr lang="en-US"/>
          </a:p>
        </p:txBody>
      </p:sp>
      <p:pic>
        <p:nvPicPr>
          <p:cNvPr id="6" name="Content Placeholder 7" descr="A screenshot of a computer&#10;&#10;Description automatically generated with medium confidence">
            <a:extLst>
              <a:ext uri="{FF2B5EF4-FFF2-40B4-BE49-F238E27FC236}">
                <a16:creationId xmlns:a16="http://schemas.microsoft.com/office/drawing/2014/main" id="{7CF32F47-D286-543C-EE28-E2C12512B70A}"/>
              </a:ext>
            </a:extLst>
          </p:cNvPr>
          <p:cNvPicPr>
            <a:picLocks noChangeAspect="1"/>
          </p:cNvPicPr>
          <p:nvPr/>
        </p:nvPicPr>
        <p:blipFill rotWithShape="1">
          <a:blip r:embed="rId3">
            <a:extLst>
              <a:ext uri="{28A0092B-C50C-407E-A947-70E740481C1C}">
                <a14:useLocalDpi xmlns:a14="http://schemas.microsoft.com/office/drawing/2010/main" val="0"/>
              </a:ext>
            </a:extLst>
          </a:blip>
          <a:srcRect t="13730" b="43090"/>
          <a:stretch/>
        </p:blipFill>
        <p:spPr>
          <a:xfrm>
            <a:off x="1399028" y="4491245"/>
            <a:ext cx="9393943" cy="2281651"/>
          </a:xfrm>
          <a:prstGeom prst="rect">
            <a:avLst/>
          </a:prstGeom>
        </p:spPr>
      </p:pic>
      <p:sp>
        <p:nvSpPr>
          <p:cNvPr id="8" name="Rectangle 7">
            <a:extLst>
              <a:ext uri="{FF2B5EF4-FFF2-40B4-BE49-F238E27FC236}">
                <a16:creationId xmlns:a16="http://schemas.microsoft.com/office/drawing/2014/main" id="{09B05180-FC81-5B66-3B5E-05718579758E}"/>
              </a:ext>
            </a:extLst>
          </p:cNvPr>
          <p:cNvSpPr/>
          <p:nvPr/>
        </p:nvSpPr>
        <p:spPr>
          <a:xfrm>
            <a:off x="1808251" y="5582093"/>
            <a:ext cx="6990584" cy="1496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4E25C3-0244-9C17-E50C-44F4BB6D10BB}"/>
              </a:ext>
            </a:extLst>
          </p:cNvPr>
          <p:cNvSpPr/>
          <p:nvPr/>
        </p:nvSpPr>
        <p:spPr>
          <a:xfrm>
            <a:off x="2600707" y="2371516"/>
            <a:ext cx="6699410" cy="201657"/>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133E7-1C94-6000-568B-89E17BDCD03B}"/>
              </a:ext>
            </a:extLst>
          </p:cNvPr>
          <p:cNvSpPr/>
          <p:nvPr/>
        </p:nvSpPr>
        <p:spPr>
          <a:xfrm>
            <a:off x="1808251" y="4536079"/>
            <a:ext cx="6990584" cy="100348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1D1579-B85A-3BA3-5B20-12B503353BAC}"/>
              </a:ext>
            </a:extLst>
          </p:cNvPr>
          <p:cNvSpPr/>
          <p:nvPr/>
        </p:nvSpPr>
        <p:spPr>
          <a:xfrm>
            <a:off x="2600707" y="3808422"/>
            <a:ext cx="6699410" cy="2135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F66DEC-8933-3E28-A649-3811895FE319}"/>
              </a:ext>
            </a:extLst>
          </p:cNvPr>
          <p:cNvSpPr/>
          <p:nvPr/>
        </p:nvSpPr>
        <p:spPr>
          <a:xfrm>
            <a:off x="1808251" y="5933556"/>
            <a:ext cx="6990584" cy="410537"/>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824EED-76F6-21A7-C14E-468BB4B1EB6E}"/>
              </a:ext>
            </a:extLst>
          </p:cNvPr>
          <p:cNvSpPr/>
          <p:nvPr/>
        </p:nvSpPr>
        <p:spPr>
          <a:xfrm>
            <a:off x="2600707" y="3325044"/>
            <a:ext cx="6699410" cy="213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E4A10E-FB45-35BB-E062-1D925626DFFD}"/>
              </a:ext>
            </a:extLst>
          </p:cNvPr>
          <p:cNvSpPr txBox="1"/>
          <p:nvPr/>
        </p:nvSpPr>
        <p:spPr>
          <a:xfrm>
            <a:off x="164044" y="2274635"/>
            <a:ext cx="1835824" cy="369332"/>
          </a:xfrm>
          <a:prstGeom prst="rect">
            <a:avLst/>
          </a:prstGeom>
          <a:noFill/>
        </p:spPr>
        <p:txBody>
          <a:bodyPr wrap="none" rtlCol="0">
            <a:spAutoFit/>
          </a:bodyPr>
          <a:lstStyle/>
          <a:p>
            <a:r>
              <a:rPr lang="en-US">
                <a:solidFill>
                  <a:schemeClr val="accent4">
                    <a:lumMod val="60000"/>
                    <a:lumOff val="40000"/>
                  </a:schemeClr>
                </a:solidFill>
              </a:rPr>
              <a:t>Pirelli’s Strategy 2</a:t>
            </a:r>
          </a:p>
        </p:txBody>
      </p:sp>
      <p:sp>
        <p:nvSpPr>
          <p:cNvPr id="24" name="TextBox 23">
            <a:extLst>
              <a:ext uri="{FF2B5EF4-FFF2-40B4-BE49-F238E27FC236}">
                <a16:creationId xmlns:a16="http://schemas.microsoft.com/office/drawing/2014/main" id="{88AC310C-C6FA-4522-0A89-DBB0DFF12018}"/>
              </a:ext>
            </a:extLst>
          </p:cNvPr>
          <p:cNvSpPr txBox="1"/>
          <p:nvPr/>
        </p:nvSpPr>
        <p:spPr>
          <a:xfrm>
            <a:off x="201593" y="3240100"/>
            <a:ext cx="1606658" cy="369332"/>
          </a:xfrm>
          <a:prstGeom prst="rect">
            <a:avLst/>
          </a:prstGeom>
          <a:noFill/>
        </p:spPr>
        <p:txBody>
          <a:bodyPr wrap="none" rtlCol="0">
            <a:spAutoFit/>
          </a:bodyPr>
          <a:lstStyle/>
          <a:p>
            <a:r>
              <a:rPr lang="en-US">
                <a:solidFill>
                  <a:srgbClr val="C00000"/>
                </a:solidFill>
              </a:rPr>
              <a:t>Leclerc’s Plan B</a:t>
            </a:r>
          </a:p>
        </p:txBody>
      </p:sp>
      <p:sp>
        <p:nvSpPr>
          <p:cNvPr id="26" name="TextBox 25">
            <a:extLst>
              <a:ext uri="{FF2B5EF4-FFF2-40B4-BE49-F238E27FC236}">
                <a16:creationId xmlns:a16="http://schemas.microsoft.com/office/drawing/2014/main" id="{ADF690A0-B906-5695-1727-9E16DF1A5F8A}"/>
              </a:ext>
            </a:extLst>
          </p:cNvPr>
          <p:cNvSpPr txBox="1"/>
          <p:nvPr/>
        </p:nvSpPr>
        <p:spPr>
          <a:xfrm>
            <a:off x="164044" y="3737944"/>
            <a:ext cx="1835824" cy="369332"/>
          </a:xfrm>
          <a:prstGeom prst="rect">
            <a:avLst/>
          </a:prstGeom>
          <a:noFill/>
        </p:spPr>
        <p:txBody>
          <a:bodyPr wrap="none" rtlCol="0">
            <a:spAutoFit/>
          </a:bodyPr>
          <a:lstStyle/>
          <a:p>
            <a:r>
              <a:rPr lang="en-US">
                <a:solidFill>
                  <a:schemeClr val="accent2">
                    <a:lumMod val="60000"/>
                    <a:lumOff val="40000"/>
                  </a:schemeClr>
                </a:solidFill>
              </a:rPr>
              <a:t>Pirelli’s Strategy 1</a:t>
            </a:r>
          </a:p>
        </p:txBody>
      </p:sp>
    </p:spTree>
    <p:extLst>
      <p:ext uri="{BB962C8B-B14F-4D97-AF65-F5344CB8AC3E}">
        <p14:creationId xmlns:p14="http://schemas.microsoft.com/office/powerpoint/2010/main" val="4111642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103B-D6CF-5E9B-42E4-FC166432C792}"/>
              </a:ext>
            </a:extLst>
          </p:cNvPr>
          <p:cNvSpPr>
            <a:spLocks noGrp="1"/>
          </p:cNvSpPr>
          <p:nvPr>
            <p:ph type="title"/>
          </p:nvPr>
        </p:nvSpPr>
        <p:spPr/>
        <p:txBody>
          <a:bodyPr/>
          <a:lstStyle/>
          <a:p>
            <a:r>
              <a:rPr lang="en-US"/>
              <a:t>Observed tire degradation by Lap 39</a:t>
            </a:r>
          </a:p>
        </p:txBody>
      </p:sp>
      <p:pic>
        <p:nvPicPr>
          <p:cNvPr id="9" name="Content Placeholder 8" descr="Chart&#10;&#10;Description automatically generated">
            <a:extLst>
              <a:ext uri="{FF2B5EF4-FFF2-40B4-BE49-F238E27FC236}">
                <a16:creationId xmlns:a16="http://schemas.microsoft.com/office/drawing/2014/main" id="{F6819250-0A08-D0DC-A9CA-E9B66801A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3130" y="1690688"/>
            <a:ext cx="8373874" cy="4486275"/>
          </a:xfrm>
        </p:spPr>
      </p:pic>
      <p:sp>
        <p:nvSpPr>
          <p:cNvPr id="4" name="Slide Number Placeholder 3">
            <a:extLst>
              <a:ext uri="{FF2B5EF4-FFF2-40B4-BE49-F238E27FC236}">
                <a16:creationId xmlns:a16="http://schemas.microsoft.com/office/drawing/2014/main" id="{197E6870-FF62-0CA5-6927-78D4CE869887}"/>
              </a:ext>
            </a:extLst>
          </p:cNvPr>
          <p:cNvSpPr>
            <a:spLocks noGrp="1"/>
          </p:cNvSpPr>
          <p:nvPr>
            <p:ph type="sldNum" sz="quarter" idx="12"/>
          </p:nvPr>
        </p:nvSpPr>
        <p:spPr/>
        <p:txBody>
          <a:bodyPr/>
          <a:lstStyle/>
          <a:p>
            <a:fld id="{48F63A3B-78C7-47BE-AE5E-E10140E04643}" type="slidenum">
              <a:rPr lang="en-US" smtClean="0"/>
              <a:t>35</a:t>
            </a:fld>
            <a:endParaRPr lang="en-US"/>
          </a:p>
        </p:txBody>
      </p:sp>
    </p:spTree>
    <p:extLst>
      <p:ext uri="{BB962C8B-B14F-4D97-AF65-F5344CB8AC3E}">
        <p14:creationId xmlns:p14="http://schemas.microsoft.com/office/powerpoint/2010/main" val="3424048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B32-1AB9-96A4-6F62-1D7CFAA90970}"/>
              </a:ext>
            </a:extLst>
          </p:cNvPr>
          <p:cNvSpPr>
            <a:spLocks noGrp="1"/>
          </p:cNvSpPr>
          <p:nvPr>
            <p:ph type="title"/>
          </p:nvPr>
        </p:nvSpPr>
        <p:spPr/>
        <p:txBody>
          <a:bodyPr/>
          <a:lstStyle/>
          <a:p>
            <a:r>
              <a:rPr lang="en-US"/>
              <a:t>Planned vs. empirical models</a:t>
            </a:r>
          </a:p>
        </p:txBody>
      </p:sp>
      <p:pic>
        <p:nvPicPr>
          <p:cNvPr id="5" name="Content Placeholder 4" descr="Chart, line chart&#10;&#10;Description automatically generated">
            <a:extLst>
              <a:ext uri="{FF2B5EF4-FFF2-40B4-BE49-F238E27FC236}">
                <a16:creationId xmlns:a16="http://schemas.microsoft.com/office/drawing/2014/main" id="{48F672FD-4242-7BD4-9E38-E422949B7B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27545"/>
            <a:ext cx="12173862" cy="4540733"/>
          </a:xfrm>
        </p:spPr>
      </p:pic>
      <p:sp>
        <p:nvSpPr>
          <p:cNvPr id="4" name="Slide Number Placeholder 3">
            <a:extLst>
              <a:ext uri="{FF2B5EF4-FFF2-40B4-BE49-F238E27FC236}">
                <a16:creationId xmlns:a16="http://schemas.microsoft.com/office/drawing/2014/main" id="{20BDBBD7-C5ED-EF1C-9229-9BE0978EDEDD}"/>
              </a:ext>
            </a:extLst>
          </p:cNvPr>
          <p:cNvSpPr>
            <a:spLocks noGrp="1"/>
          </p:cNvSpPr>
          <p:nvPr>
            <p:ph type="sldNum" sz="quarter" idx="12"/>
          </p:nvPr>
        </p:nvSpPr>
        <p:spPr/>
        <p:txBody>
          <a:bodyPr/>
          <a:lstStyle/>
          <a:p>
            <a:fld id="{48F63A3B-78C7-47BE-AE5E-E10140E04643}" type="slidenum">
              <a:rPr lang="en-US" smtClean="0"/>
              <a:t>36</a:t>
            </a:fld>
            <a:endParaRPr lang="en-US"/>
          </a:p>
        </p:txBody>
      </p:sp>
      <p:cxnSp>
        <p:nvCxnSpPr>
          <p:cNvPr id="8" name="Straight Arrow Connector 7">
            <a:extLst>
              <a:ext uri="{FF2B5EF4-FFF2-40B4-BE49-F238E27FC236}">
                <a16:creationId xmlns:a16="http://schemas.microsoft.com/office/drawing/2014/main" id="{C0151E82-D726-7F3D-79ED-54D60E2331E5}"/>
              </a:ext>
            </a:extLst>
          </p:cNvPr>
          <p:cNvCxnSpPr/>
          <p:nvPr/>
        </p:nvCxnSpPr>
        <p:spPr>
          <a:xfrm>
            <a:off x="1985060" y="3767431"/>
            <a:ext cx="625033" cy="104172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Donut 8">
            <a:extLst>
              <a:ext uri="{FF2B5EF4-FFF2-40B4-BE49-F238E27FC236}">
                <a16:creationId xmlns:a16="http://schemas.microsoft.com/office/drawing/2014/main" id="{DEFC61A6-3E16-E971-062E-D34B60095E46}"/>
              </a:ext>
            </a:extLst>
          </p:cNvPr>
          <p:cNvSpPr/>
          <p:nvPr/>
        </p:nvSpPr>
        <p:spPr>
          <a:xfrm>
            <a:off x="2586943" y="4809153"/>
            <a:ext cx="312516" cy="289366"/>
          </a:xfrm>
          <a:prstGeom prst="donut">
            <a:avLst>
              <a:gd name="adj" fmla="val 6240"/>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998E9021-06E1-0A9F-1BDC-5CE83B841D80}"/>
              </a:ext>
            </a:extLst>
          </p:cNvPr>
          <p:cNvSpPr txBox="1"/>
          <p:nvPr/>
        </p:nvSpPr>
        <p:spPr>
          <a:xfrm>
            <a:off x="1270295" y="3540859"/>
            <a:ext cx="1629164" cy="276999"/>
          </a:xfrm>
          <a:prstGeom prst="rect">
            <a:avLst/>
          </a:prstGeom>
          <a:noFill/>
        </p:spPr>
        <p:txBody>
          <a:bodyPr wrap="none" rtlCol="0">
            <a:spAutoFit/>
          </a:bodyPr>
          <a:lstStyle/>
          <a:p>
            <a:r>
              <a:rPr lang="en-US" sz="1200">
                <a:solidFill>
                  <a:srgbClr val="C00000"/>
                </a:solidFill>
              </a:rPr>
              <a:t>Soft-medium crossover</a:t>
            </a:r>
          </a:p>
        </p:txBody>
      </p:sp>
      <p:sp>
        <p:nvSpPr>
          <p:cNvPr id="11" name="Donut 10">
            <a:extLst>
              <a:ext uri="{FF2B5EF4-FFF2-40B4-BE49-F238E27FC236}">
                <a16:creationId xmlns:a16="http://schemas.microsoft.com/office/drawing/2014/main" id="{7DAF062B-C689-F063-54CC-28618ABB4D9B}"/>
              </a:ext>
            </a:extLst>
          </p:cNvPr>
          <p:cNvSpPr/>
          <p:nvPr/>
        </p:nvSpPr>
        <p:spPr>
          <a:xfrm>
            <a:off x="7623859" y="4988561"/>
            <a:ext cx="312516" cy="289366"/>
          </a:xfrm>
          <a:prstGeom prst="donut">
            <a:avLst>
              <a:gd name="adj" fmla="val 6240"/>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4E4F406A-CB3D-35E8-C933-D04687766FA7}"/>
              </a:ext>
            </a:extLst>
          </p:cNvPr>
          <p:cNvCxnSpPr>
            <a:cxnSpLocks/>
          </p:cNvCxnSpPr>
          <p:nvPr/>
        </p:nvCxnSpPr>
        <p:spPr>
          <a:xfrm>
            <a:off x="7442522" y="3930672"/>
            <a:ext cx="331809" cy="102103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C64A4546-A60F-6217-C7A9-FF11C8E3666F}"/>
              </a:ext>
            </a:extLst>
          </p:cNvPr>
          <p:cNvSpPr txBox="1"/>
          <p:nvPr/>
        </p:nvSpPr>
        <p:spPr>
          <a:xfrm>
            <a:off x="6809277" y="3628931"/>
            <a:ext cx="1629164" cy="276999"/>
          </a:xfrm>
          <a:prstGeom prst="rect">
            <a:avLst/>
          </a:prstGeom>
          <a:noFill/>
        </p:spPr>
        <p:txBody>
          <a:bodyPr wrap="none" rtlCol="0">
            <a:spAutoFit/>
          </a:bodyPr>
          <a:lstStyle/>
          <a:p>
            <a:r>
              <a:rPr lang="en-US" sz="1200">
                <a:solidFill>
                  <a:srgbClr val="C00000"/>
                </a:solidFill>
              </a:rPr>
              <a:t>Soft-medium crossover</a:t>
            </a:r>
          </a:p>
        </p:txBody>
      </p:sp>
      <p:sp>
        <p:nvSpPr>
          <p:cNvPr id="18" name="Donut 17">
            <a:extLst>
              <a:ext uri="{FF2B5EF4-FFF2-40B4-BE49-F238E27FC236}">
                <a16:creationId xmlns:a16="http://schemas.microsoft.com/office/drawing/2014/main" id="{126927E9-0A5B-CC5A-3435-730CABBE06C1}"/>
              </a:ext>
            </a:extLst>
          </p:cNvPr>
          <p:cNvSpPr/>
          <p:nvPr/>
        </p:nvSpPr>
        <p:spPr>
          <a:xfrm>
            <a:off x="3336433" y="4615910"/>
            <a:ext cx="312516" cy="289366"/>
          </a:xfrm>
          <a:prstGeom prst="donut">
            <a:avLst>
              <a:gd name="adj" fmla="val 6240"/>
            </a:avLst>
          </a:prstGeom>
          <a:solidFill>
            <a:srgbClr val="FFFF00"/>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a:extLst>
              <a:ext uri="{FF2B5EF4-FFF2-40B4-BE49-F238E27FC236}">
                <a16:creationId xmlns:a16="http://schemas.microsoft.com/office/drawing/2014/main" id="{73EA79E7-CD8D-4003-33CA-5750D0AECE3E}"/>
              </a:ext>
            </a:extLst>
          </p:cNvPr>
          <p:cNvCxnSpPr>
            <a:cxnSpLocks/>
            <a:stCxn id="21" idx="2"/>
          </p:cNvCxnSpPr>
          <p:nvPr/>
        </p:nvCxnSpPr>
        <p:spPr>
          <a:xfrm>
            <a:off x="3135915" y="3317141"/>
            <a:ext cx="302606" cy="1280340"/>
          </a:xfrm>
          <a:prstGeom prst="straightConnector1">
            <a:avLst/>
          </a:prstGeom>
          <a:ln w="952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2DC01B6C-0DFF-4700-F77C-2DF6814E4F8B}"/>
              </a:ext>
            </a:extLst>
          </p:cNvPr>
          <p:cNvSpPr txBox="1"/>
          <p:nvPr/>
        </p:nvSpPr>
        <p:spPr>
          <a:xfrm>
            <a:off x="2297576" y="3040142"/>
            <a:ext cx="1676677" cy="276999"/>
          </a:xfrm>
          <a:prstGeom prst="rect">
            <a:avLst/>
          </a:prstGeom>
          <a:noFill/>
        </p:spPr>
        <p:txBody>
          <a:bodyPr wrap="none" rtlCol="0">
            <a:spAutoFit/>
          </a:bodyPr>
          <a:lstStyle/>
          <a:p>
            <a:r>
              <a:rPr lang="en-US" sz="1200">
                <a:solidFill>
                  <a:srgbClr val="FFFF00"/>
                </a:solidFill>
              </a:rPr>
              <a:t>Medium-hard crossover</a:t>
            </a:r>
          </a:p>
        </p:txBody>
      </p:sp>
      <p:sp>
        <p:nvSpPr>
          <p:cNvPr id="25" name="TextBox 24">
            <a:extLst>
              <a:ext uri="{FF2B5EF4-FFF2-40B4-BE49-F238E27FC236}">
                <a16:creationId xmlns:a16="http://schemas.microsoft.com/office/drawing/2014/main" id="{23034520-1D36-DE0C-DE1F-33F8F16E69CC}"/>
              </a:ext>
            </a:extLst>
          </p:cNvPr>
          <p:cNvSpPr txBox="1"/>
          <p:nvPr/>
        </p:nvSpPr>
        <p:spPr>
          <a:xfrm>
            <a:off x="9362954" y="2706722"/>
            <a:ext cx="1676677" cy="276999"/>
          </a:xfrm>
          <a:prstGeom prst="rect">
            <a:avLst/>
          </a:prstGeom>
          <a:noFill/>
        </p:spPr>
        <p:txBody>
          <a:bodyPr wrap="none" rtlCol="0">
            <a:spAutoFit/>
          </a:bodyPr>
          <a:lstStyle/>
          <a:p>
            <a:r>
              <a:rPr lang="en-US" sz="1200">
                <a:solidFill>
                  <a:srgbClr val="FFFF00"/>
                </a:solidFill>
              </a:rPr>
              <a:t>Medium-hard crossover</a:t>
            </a:r>
          </a:p>
        </p:txBody>
      </p:sp>
      <p:sp>
        <p:nvSpPr>
          <p:cNvPr id="26" name="Donut 25">
            <a:extLst>
              <a:ext uri="{FF2B5EF4-FFF2-40B4-BE49-F238E27FC236}">
                <a16:creationId xmlns:a16="http://schemas.microsoft.com/office/drawing/2014/main" id="{0126100E-5383-6B11-269D-F94591AFB7AB}"/>
              </a:ext>
            </a:extLst>
          </p:cNvPr>
          <p:cNvSpPr/>
          <p:nvPr/>
        </p:nvSpPr>
        <p:spPr>
          <a:xfrm>
            <a:off x="11637410" y="3263068"/>
            <a:ext cx="312516" cy="289366"/>
          </a:xfrm>
          <a:prstGeom prst="donut">
            <a:avLst>
              <a:gd name="adj" fmla="val 6240"/>
            </a:avLst>
          </a:prstGeom>
          <a:solidFill>
            <a:srgbClr val="FFFF00"/>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A85A11C6-42A0-6CB3-7D7E-50579111F753}"/>
              </a:ext>
            </a:extLst>
          </p:cNvPr>
          <p:cNvCxnSpPr>
            <a:cxnSpLocks/>
            <a:stCxn id="25" idx="2"/>
          </p:cNvCxnSpPr>
          <p:nvPr/>
        </p:nvCxnSpPr>
        <p:spPr>
          <a:xfrm>
            <a:off x="10201293" y="2983721"/>
            <a:ext cx="1366611" cy="333420"/>
          </a:xfrm>
          <a:prstGeom prst="straightConnector1">
            <a:avLst/>
          </a:prstGeom>
          <a:ln w="952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Left Brace 30">
            <a:extLst>
              <a:ext uri="{FF2B5EF4-FFF2-40B4-BE49-F238E27FC236}">
                <a16:creationId xmlns:a16="http://schemas.microsoft.com/office/drawing/2014/main" id="{C13DCEB8-954E-1FB7-75FB-C87840EA771B}"/>
              </a:ext>
            </a:extLst>
          </p:cNvPr>
          <p:cNvSpPr/>
          <p:nvPr/>
        </p:nvSpPr>
        <p:spPr>
          <a:xfrm>
            <a:off x="6693032" y="4444586"/>
            <a:ext cx="161964" cy="836739"/>
          </a:xfrm>
          <a:prstGeom prst="leftBrac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A8B2940-8B43-C3E5-AF14-99640F6DA666}"/>
              </a:ext>
            </a:extLst>
          </p:cNvPr>
          <p:cNvCxnSpPr>
            <a:cxnSpLocks/>
          </p:cNvCxnSpPr>
          <p:nvPr/>
        </p:nvCxnSpPr>
        <p:spPr>
          <a:xfrm flipV="1">
            <a:off x="5553804" y="4859557"/>
            <a:ext cx="1084393" cy="531219"/>
          </a:xfrm>
          <a:prstGeom prst="straightConnector1">
            <a:avLst/>
          </a:prstGeom>
          <a:ln w="9525" cap="flat" cmpd="sng" algn="ctr">
            <a:solidFill>
              <a:schemeClr val="tx2">
                <a:lumMod val="9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EA31BB2-89E3-93BF-7B43-85F64F420D08}"/>
              </a:ext>
            </a:extLst>
          </p:cNvPr>
          <p:cNvSpPr txBox="1"/>
          <p:nvPr/>
        </p:nvSpPr>
        <p:spPr>
          <a:xfrm>
            <a:off x="5053186" y="5414028"/>
            <a:ext cx="1151918" cy="461665"/>
          </a:xfrm>
          <a:prstGeom prst="rect">
            <a:avLst/>
          </a:prstGeom>
          <a:noFill/>
        </p:spPr>
        <p:txBody>
          <a:bodyPr wrap="none" rtlCol="0">
            <a:spAutoFit/>
          </a:bodyPr>
          <a:lstStyle/>
          <a:p>
            <a:pPr algn="ctr"/>
            <a:r>
              <a:rPr lang="en-US" sz="1200">
                <a:solidFill>
                  <a:schemeClr val="tx2"/>
                </a:solidFill>
              </a:rPr>
              <a:t>1 second gap in</a:t>
            </a:r>
            <a:br>
              <a:rPr lang="en-US" sz="1200">
                <a:solidFill>
                  <a:schemeClr val="tx2"/>
                </a:solidFill>
              </a:rPr>
            </a:br>
            <a:r>
              <a:rPr lang="en-US" sz="1200">
                <a:solidFill>
                  <a:schemeClr val="tx2"/>
                </a:solidFill>
              </a:rPr>
              <a:t>performance</a:t>
            </a:r>
          </a:p>
        </p:txBody>
      </p:sp>
    </p:spTree>
    <p:extLst>
      <p:ext uri="{BB962C8B-B14F-4D97-AF65-F5344CB8AC3E}">
        <p14:creationId xmlns:p14="http://schemas.microsoft.com/office/powerpoint/2010/main" val="473236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0490B633-CCE9-213B-A0FD-AD76B9DDE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707" y="1605590"/>
            <a:ext cx="6755167" cy="2918232"/>
          </a:xfrm>
          <a:prstGeom prst="rect">
            <a:avLst/>
          </a:prstGeom>
        </p:spPr>
      </p:pic>
      <p:sp>
        <p:nvSpPr>
          <p:cNvPr id="2" name="Title 1">
            <a:extLst>
              <a:ext uri="{FF2B5EF4-FFF2-40B4-BE49-F238E27FC236}">
                <a16:creationId xmlns:a16="http://schemas.microsoft.com/office/drawing/2014/main" id="{703143CE-E6BD-0B0C-6698-DE13040DB864}"/>
              </a:ext>
            </a:extLst>
          </p:cNvPr>
          <p:cNvSpPr>
            <a:spLocks noGrp="1"/>
          </p:cNvSpPr>
          <p:nvPr>
            <p:ph type="title"/>
          </p:nvPr>
        </p:nvSpPr>
        <p:spPr/>
        <p:txBody>
          <a:bodyPr/>
          <a:lstStyle/>
          <a:p>
            <a:r>
              <a:rPr lang="en-US"/>
              <a:t>Optimal strategy with empirical model</a:t>
            </a:r>
          </a:p>
        </p:txBody>
      </p:sp>
      <p:sp>
        <p:nvSpPr>
          <p:cNvPr id="4" name="Slide Number Placeholder 3">
            <a:extLst>
              <a:ext uri="{FF2B5EF4-FFF2-40B4-BE49-F238E27FC236}">
                <a16:creationId xmlns:a16="http://schemas.microsoft.com/office/drawing/2014/main" id="{6A5102D8-ED6F-3593-723C-2BC3364D3571}"/>
              </a:ext>
            </a:extLst>
          </p:cNvPr>
          <p:cNvSpPr>
            <a:spLocks noGrp="1"/>
          </p:cNvSpPr>
          <p:nvPr>
            <p:ph type="sldNum" sz="quarter" idx="12"/>
          </p:nvPr>
        </p:nvSpPr>
        <p:spPr/>
        <p:txBody>
          <a:bodyPr/>
          <a:lstStyle/>
          <a:p>
            <a:fld id="{48F63A3B-78C7-47BE-AE5E-E10140E04643}" type="slidenum">
              <a:rPr lang="en-US" smtClean="0"/>
              <a:t>37</a:t>
            </a:fld>
            <a:endParaRPr lang="en-US"/>
          </a:p>
        </p:txBody>
      </p:sp>
      <p:pic>
        <p:nvPicPr>
          <p:cNvPr id="6" name="Content Placeholder 7" descr="A screenshot of a computer&#10;&#10;Description automatically generated with medium confidence">
            <a:extLst>
              <a:ext uri="{FF2B5EF4-FFF2-40B4-BE49-F238E27FC236}">
                <a16:creationId xmlns:a16="http://schemas.microsoft.com/office/drawing/2014/main" id="{7CF32F47-D286-543C-EE28-E2C12512B70A}"/>
              </a:ext>
            </a:extLst>
          </p:cNvPr>
          <p:cNvPicPr>
            <a:picLocks noChangeAspect="1"/>
          </p:cNvPicPr>
          <p:nvPr/>
        </p:nvPicPr>
        <p:blipFill rotWithShape="1">
          <a:blip r:embed="rId3">
            <a:extLst>
              <a:ext uri="{28A0092B-C50C-407E-A947-70E740481C1C}">
                <a14:useLocalDpi xmlns:a14="http://schemas.microsoft.com/office/drawing/2010/main" val="0"/>
              </a:ext>
            </a:extLst>
          </a:blip>
          <a:srcRect t="13730" b="43090"/>
          <a:stretch/>
        </p:blipFill>
        <p:spPr>
          <a:xfrm>
            <a:off x="1399028" y="4491245"/>
            <a:ext cx="9393943" cy="2281651"/>
          </a:xfrm>
          <a:prstGeom prst="rect">
            <a:avLst/>
          </a:prstGeom>
        </p:spPr>
      </p:pic>
      <p:sp>
        <p:nvSpPr>
          <p:cNvPr id="8" name="Rectangle 7">
            <a:extLst>
              <a:ext uri="{FF2B5EF4-FFF2-40B4-BE49-F238E27FC236}">
                <a16:creationId xmlns:a16="http://schemas.microsoft.com/office/drawing/2014/main" id="{09B05180-FC81-5B66-3B5E-05718579758E}"/>
              </a:ext>
            </a:extLst>
          </p:cNvPr>
          <p:cNvSpPr/>
          <p:nvPr/>
        </p:nvSpPr>
        <p:spPr>
          <a:xfrm>
            <a:off x="1808251" y="5582093"/>
            <a:ext cx="6990584" cy="1496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EF590D-9730-CA17-73C7-5CE496C1118C}"/>
              </a:ext>
            </a:extLst>
          </p:cNvPr>
          <p:cNvSpPr/>
          <p:nvPr/>
        </p:nvSpPr>
        <p:spPr>
          <a:xfrm>
            <a:off x="2600709" y="4061650"/>
            <a:ext cx="6755165" cy="2277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4E25C3-0244-9C17-E50C-44F4BB6D10BB}"/>
              </a:ext>
            </a:extLst>
          </p:cNvPr>
          <p:cNvSpPr/>
          <p:nvPr/>
        </p:nvSpPr>
        <p:spPr>
          <a:xfrm>
            <a:off x="2600707" y="2097412"/>
            <a:ext cx="6755167" cy="2277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133E7-1C94-6000-568B-89E17BDCD03B}"/>
              </a:ext>
            </a:extLst>
          </p:cNvPr>
          <p:cNvSpPr/>
          <p:nvPr/>
        </p:nvSpPr>
        <p:spPr>
          <a:xfrm>
            <a:off x="1808251" y="4536079"/>
            <a:ext cx="6990584" cy="100348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1D1579-B85A-3BA3-5B20-12B503353BAC}"/>
              </a:ext>
            </a:extLst>
          </p:cNvPr>
          <p:cNvSpPr/>
          <p:nvPr/>
        </p:nvSpPr>
        <p:spPr>
          <a:xfrm>
            <a:off x="2600707" y="3555793"/>
            <a:ext cx="6755167" cy="254389"/>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F66DEC-8933-3E28-A649-3811895FE319}"/>
              </a:ext>
            </a:extLst>
          </p:cNvPr>
          <p:cNvSpPr/>
          <p:nvPr/>
        </p:nvSpPr>
        <p:spPr>
          <a:xfrm>
            <a:off x="1808251" y="5933556"/>
            <a:ext cx="6990584" cy="410537"/>
          </a:xfrm>
          <a:prstGeom prst="rect">
            <a:avLst/>
          </a:prstGeom>
          <a:no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824EED-76F6-21A7-C14E-468BB4B1EB6E}"/>
              </a:ext>
            </a:extLst>
          </p:cNvPr>
          <p:cNvSpPr/>
          <p:nvPr/>
        </p:nvSpPr>
        <p:spPr>
          <a:xfrm>
            <a:off x="2600707" y="2605750"/>
            <a:ext cx="6755167" cy="1951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B5E8F0-4AD7-2106-251A-1C29E56CC055}"/>
              </a:ext>
            </a:extLst>
          </p:cNvPr>
          <p:cNvSpPr txBox="1"/>
          <p:nvPr/>
        </p:nvSpPr>
        <p:spPr>
          <a:xfrm>
            <a:off x="481116" y="2034997"/>
            <a:ext cx="1835824" cy="369332"/>
          </a:xfrm>
          <a:prstGeom prst="rect">
            <a:avLst/>
          </a:prstGeom>
          <a:noFill/>
        </p:spPr>
        <p:txBody>
          <a:bodyPr wrap="none" rtlCol="0">
            <a:spAutoFit/>
          </a:bodyPr>
          <a:lstStyle/>
          <a:p>
            <a:r>
              <a:rPr lang="en-US">
                <a:solidFill>
                  <a:schemeClr val="accent2">
                    <a:lumMod val="60000"/>
                    <a:lumOff val="40000"/>
                  </a:schemeClr>
                </a:solidFill>
              </a:rPr>
              <a:t>Pirelli’s Strategy 1</a:t>
            </a:r>
          </a:p>
        </p:txBody>
      </p:sp>
      <p:sp>
        <p:nvSpPr>
          <p:cNvPr id="15" name="TextBox 14">
            <a:extLst>
              <a:ext uri="{FF2B5EF4-FFF2-40B4-BE49-F238E27FC236}">
                <a16:creationId xmlns:a16="http://schemas.microsoft.com/office/drawing/2014/main" id="{C6A8FA10-21A7-1971-2207-B000C04B49DA}"/>
              </a:ext>
            </a:extLst>
          </p:cNvPr>
          <p:cNvSpPr txBox="1"/>
          <p:nvPr/>
        </p:nvSpPr>
        <p:spPr>
          <a:xfrm>
            <a:off x="522474" y="2502378"/>
            <a:ext cx="1606658" cy="369332"/>
          </a:xfrm>
          <a:prstGeom prst="rect">
            <a:avLst/>
          </a:prstGeom>
          <a:noFill/>
        </p:spPr>
        <p:txBody>
          <a:bodyPr wrap="none" rtlCol="0">
            <a:spAutoFit/>
          </a:bodyPr>
          <a:lstStyle/>
          <a:p>
            <a:r>
              <a:rPr lang="en-US">
                <a:solidFill>
                  <a:srgbClr val="C00000"/>
                </a:solidFill>
              </a:rPr>
              <a:t>Leclerc’s Plan B</a:t>
            </a:r>
          </a:p>
        </p:txBody>
      </p:sp>
      <p:sp>
        <p:nvSpPr>
          <p:cNvPr id="16" name="TextBox 15">
            <a:extLst>
              <a:ext uri="{FF2B5EF4-FFF2-40B4-BE49-F238E27FC236}">
                <a16:creationId xmlns:a16="http://schemas.microsoft.com/office/drawing/2014/main" id="{941CB51F-0391-67A9-00B2-B16F259215BD}"/>
              </a:ext>
            </a:extLst>
          </p:cNvPr>
          <p:cNvSpPr txBox="1"/>
          <p:nvPr/>
        </p:nvSpPr>
        <p:spPr>
          <a:xfrm>
            <a:off x="481116" y="3479066"/>
            <a:ext cx="1835824" cy="369332"/>
          </a:xfrm>
          <a:prstGeom prst="rect">
            <a:avLst/>
          </a:prstGeom>
          <a:noFill/>
        </p:spPr>
        <p:txBody>
          <a:bodyPr wrap="none" rtlCol="0">
            <a:spAutoFit/>
          </a:bodyPr>
          <a:lstStyle/>
          <a:p>
            <a:r>
              <a:rPr lang="en-US">
                <a:solidFill>
                  <a:schemeClr val="accent4">
                    <a:lumMod val="60000"/>
                    <a:lumOff val="40000"/>
                  </a:schemeClr>
                </a:solidFill>
              </a:rPr>
              <a:t>Pirelli’s Strategy 2</a:t>
            </a:r>
          </a:p>
        </p:txBody>
      </p:sp>
      <p:sp>
        <p:nvSpPr>
          <p:cNvPr id="17" name="TextBox 16">
            <a:extLst>
              <a:ext uri="{FF2B5EF4-FFF2-40B4-BE49-F238E27FC236}">
                <a16:creationId xmlns:a16="http://schemas.microsoft.com/office/drawing/2014/main" id="{62FDBE15-4762-37CB-0D52-7E0DE2FFAD8B}"/>
              </a:ext>
            </a:extLst>
          </p:cNvPr>
          <p:cNvSpPr txBox="1"/>
          <p:nvPr/>
        </p:nvSpPr>
        <p:spPr>
          <a:xfrm>
            <a:off x="522474" y="3985155"/>
            <a:ext cx="1606658" cy="369332"/>
          </a:xfrm>
          <a:prstGeom prst="rect">
            <a:avLst/>
          </a:prstGeom>
          <a:noFill/>
        </p:spPr>
        <p:txBody>
          <a:bodyPr wrap="none" rtlCol="0">
            <a:spAutoFit/>
          </a:bodyPr>
          <a:lstStyle/>
          <a:p>
            <a:r>
              <a:rPr lang="en-US">
                <a:solidFill>
                  <a:srgbClr val="C00000"/>
                </a:solidFill>
              </a:rPr>
              <a:t>Leclerc’s Plan C</a:t>
            </a:r>
          </a:p>
        </p:txBody>
      </p:sp>
    </p:spTree>
    <p:extLst>
      <p:ext uri="{BB962C8B-B14F-4D97-AF65-F5344CB8AC3E}">
        <p14:creationId xmlns:p14="http://schemas.microsoft.com/office/powerpoint/2010/main" val="2414597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ainz reveals mantra he repeats on difficult days at Ferrari | RacingNews365">
            <a:extLst>
              <a:ext uri="{FF2B5EF4-FFF2-40B4-BE49-F238E27FC236}">
                <a16:creationId xmlns:a16="http://schemas.microsoft.com/office/drawing/2014/main" id="{263A688B-F84A-2C0F-48E6-96F7CEC69857}"/>
              </a:ext>
            </a:extLst>
          </p:cNvPr>
          <p:cNvPicPr>
            <a:picLocks noChangeAspect="1" noChangeArrowheads="1"/>
          </p:cNvPicPr>
          <p:nvPr/>
        </p:nvPicPr>
        <p:blipFill rotWithShape="1">
          <a:blip r:embed="rId2">
            <a:alphaModFix amt="94000"/>
            <a:extLst>
              <a:ext uri="{BEBA8EAE-BF5A-486C-A8C5-ECC9F3942E4B}">
                <a14:imgProps xmlns:a14="http://schemas.microsoft.com/office/drawing/2010/main">
                  <a14:imgLayer r:embed="rId3">
                    <a14:imgEffect>
                      <a14:backgroundRemoval t="10000" b="90000" l="28587" r="92036"/>
                    </a14:imgEffect>
                  </a14:imgLayer>
                </a14:imgProps>
              </a:ext>
              <a:ext uri="{28A0092B-C50C-407E-A947-70E740481C1C}">
                <a14:useLocalDpi xmlns:a14="http://schemas.microsoft.com/office/drawing/2010/main" val="0"/>
              </a:ext>
            </a:extLst>
          </a:blip>
          <a:srcRect l="20656" r="33"/>
          <a:stretch/>
        </p:blipFill>
        <p:spPr bwMode="auto">
          <a:xfrm>
            <a:off x="4660389" y="993768"/>
            <a:ext cx="9103251" cy="645628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7FBC5E-5A44-DEC8-B667-F651349FE379}"/>
              </a:ext>
            </a:extLst>
          </p:cNvPr>
          <p:cNvSpPr>
            <a:spLocks noGrp="1"/>
          </p:cNvSpPr>
          <p:nvPr>
            <p:ph type="title"/>
          </p:nvPr>
        </p:nvSpPr>
        <p:spPr>
          <a:xfrm>
            <a:off x="838200" y="365125"/>
            <a:ext cx="3822189" cy="1899912"/>
          </a:xfrm>
        </p:spPr>
        <p:txBody>
          <a:bodyPr>
            <a:normAutofit/>
          </a:bodyPr>
          <a:lstStyle/>
          <a:p>
            <a:r>
              <a:rPr lang="en-US" sz="4000"/>
              <a:t>Takeaways</a:t>
            </a:r>
          </a:p>
        </p:txBody>
      </p:sp>
      <p:sp>
        <p:nvSpPr>
          <p:cNvPr id="3" name="Content Placeholder 2">
            <a:extLst>
              <a:ext uri="{FF2B5EF4-FFF2-40B4-BE49-F238E27FC236}">
                <a16:creationId xmlns:a16="http://schemas.microsoft.com/office/drawing/2014/main" id="{627A0B42-3097-754F-44AD-4DC80B06D841}"/>
              </a:ext>
            </a:extLst>
          </p:cNvPr>
          <p:cNvSpPr>
            <a:spLocks noGrp="1"/>
          </p:cNvSpPr>
          <p:nvPr>
            <p:ph idx="1"/>
          </p:nvPr>
        </p:nvSpPr>
        <p:spPr>
          <a:xfrm>
            <a:off x="937352" y="2121470"/>
            <a:ext cx="5838022" cy="3742762"/>
          </a:xfrm>
        </p:spPr>
        <p:txBody>
          <a:bodyPr>
            <a:normAutofit/>
          </a:bodyPr>
          <a:lstStyle/>
          <a:p>
            <a:r>
              <a:rPr lang="en-US" sz="2000"/>
              <a:t>Fastest car isn’t enough to be the fastest</a:t>
            </a:r>
          </a:p>
          <a:p>
            <a:r>
              <a:rPr lang="en-US" sz="2000"/>
              <a:t>Racing often comes down to tire strategy</a:t>
            </a:r>
          </a:p>
          <a:p>
            <a:r>
              <a:rPr lang="en-US" sz="2000"/>
              <a:t>Important to keep models up-to-date</a:t>
            </a:r>
          </a:p>
        </p:txBody>
      </p:sp>
      <p:sp>
        <p:nvSpPr>
          <p:cNvPr id="4" name="Slide Number Placeholder 3">
            <a:extLst>
              <a:ext uri="{FF2B5EF4-FFF2-40B4-BE49-F238E27FC236}">
                <a16:creationId xmlns:a16="http://schemas.microsoft.com/office/drawing/2014/main" id="{D0BF733F-4D26-C5F5-2EB0-CA4A312C2789}"/>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38</a:t>
            </a:fld>
            <a:endParaRPr lang="en-US">
              <a:solidFill>
                <a:srgbClr val="FFFFFF"/>
              </a:solidFill>
            </a:endParaRPr>
          </a:p>
        </p:txBody>
      </p:sp>
    </p:spTree>
    <p:extLst>
      <p:ext uri="{BB962C8B-B14F-4D97-AF65-F5344CB8AC3E}">
        <p14:creationId xmlns:p14="http://schemas.microsoft.com/office/powerpoint/2010/main" val="1192622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Future work</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Limitations and improvements for optimization</a:t>
            </a:r>
          </a:p>
        </p:txBody>
      </p:sp>
      <p:sp>
        <p:nvSpPr>
          <p:cNvPr id="5" name="Slide Number Placeholder 4">
            <a:extLst>
              <a:ext uri="{FF2B5EF4-FFF2-40B4-BE49-F238E27FC236}">
                <a16:creationId xmlns:a16="http://schemas.microsoft.com/office/drawing/2014/main" id="{EA924067-0103-044C-9D4A-5C57B885DD57}"/>
              </a:ext>
            </a:extLst>
          </p:cNvPr>
          <p:cNvSpPr>
            <a:spLocks noGrp="1"/>
          </p:cNvSpPr>
          <p:nvPr>
            <p:ph type="sldNum" sz="quarter" idx="12"/>
          </p:nvPr>
        </p:nvSpPr>
        <p:spPr/>
        <p:txBody>
          <a:bodyPr/>
          <a:lstStyle/>
          <a:p>
            <a:fld id="{48F63A3B-78C7-47BE-AE5E-E10140E04643}" type="slidenum">
              <a:rPr lang="en-US" smtClean="0"/>
              <a:t>39</a:t>
            </a:fld>
            <a:endParaRPr lang="en-US"/>
          </a:p>
        </p:txBody>
      </p:sp>
    </p:spTree>
    <p:extLst>
      <p:ext uri="{BB962C8B-B14F-4D97-AF65-F5344CB8AC3E}">
        <p14:creationId xmlns:p14="http://schemas.microsoft.com/office/powerpoint/2010/main" val="275119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4972-D7D7-4A71-F42F-1CF8DCDE1C65}"/>
              </a:ext>
            </a:extLst>
          </p:cNvPr>
          <p:cNvSpPr>
            <a:spLocks noGrp="1"/>
          </p:cNvSpPr>
          <p:nvPr>
            <p:ph type="title"/>
          </p:nvPr>
        </p:nvSpPr>
        <p:spPr>
          <a:xfrm>
            <a:off x="660838" y="271035"/>
            <a:ext cx="10870324" cy="1351838"/>
          </a:xfrm>
        </p:spPr>
        <p:txBody>
          <a:bodyPr/>
          <a:lstStyle/>
          <a:p>
            <a:r>
              <a:rPr lang="en-US">
                <a:cs typeface="Calibri Light"/>
              </a:rPr>
              <a:t>In 2022, the Ferrari was the fastest – however…</a:t>
            </a:r>
            <a:endParaRPr lang="en-US"/>
          </a:p>
        </p:txBody>
      </p:sp>
      <p:sp>
        <p:nvSpPr>
          <p:cNvPr id="4" name="Slide Number Placeholder 3">
            <a:extLst>
              <a:ext uri="{FF2B5EF4-FFF2-40B4-BE49-F238E27FC236}">
                <a16:creationId xmlns:a16="http://schemas.microsoft.com/office/drawing/2014/main" id="{A7A9B93C-9EBF-1713-131B-8FB2DD9D9A29}"/>
              </a:ext>
            </a:extLst>
          </p:cNvPr>
          <p:cNvSpPr>
            <a:spLocks noGrp="1"/>
          </p:cNvSpPr>
          <p:nvPr>
            <p:ph type="sldNum" sz="quarter" idx="12"/>
          </p:nvPr>
        </p:nvSpPr>
        <p:spPr/>
        <p:txBody>
          <a:bodyPr/>
          <a:lstStyle/>
          <a:p>
            <a:fld id="{48F63A3B-78C7-47BE-AE5E-E10140E04643}" type="slidenum">
              <a:rPr lang="en-US" smtClean="0"/>
              <a:t>4</a:t>
            </a:fld>
            <a:endParaRPr lang="en-US"/>
          </a:p>
        </p:txBody>
      </p:sp>
      <p:graphicFrame>
        <p:nvGraphicFramePr>
          <p:cNvPr id="5" name="Table 5">
            <a:extLst>
              <a:ext uri="{FF2B5EF4-FFF2-40B4-BE49-F238E27FC236}">
                <a16:creationId xmlns:a16="http://schemas.microsoft.com/office/drawing/2014/main" id="{853E8185-B8B6-031F-DF05-1D66803BADC6}"/>
              </a:ext>
            </a:extLst>
          </p:cNvPr>
          <p:cNvGraphicFramePr>
            <a:graphicFrameLocks noGrp="1"/>
          </p:cNvGraphicFramePr>
          <p:nvPr>
            <p:extLst>
              <p:ext uri="{D42A27DB-BD31-4B8C-83A1-F6EECF244321}">
                <p14:modId xmlns:p14="http://schemas.microsoft.com/office/powerpoint/2010/main" val="2999185117"/>
              </p:ext>
            </p:extLst>
          </p:nvPr>
        </p:nvGraphicFramePr>
        <p:xfrm>
          <a:off x="3613036" y="1585949"/>
          <a:ext cx="6574308" cy="1016000"/>
        </p:xfrm>
        <a:graphic>
          <a:graphicData uri="http://schemas.openxmlformats.org/drawingml/2006/table">
            <a:tbl>
              <a:tblPr firstRow="1" bandRow="1">
                <a:effectLst/>
                <a:tableStyleId>{8EC20E35-A176-4012-BC5E-935CFFF8708E}</a:tableStyleId>
              </a:tblPr>
              <a:tblGrid>
                <a:gridCol w="505716">
                  <a:extLst>
                    <a:ext uri="{9D8B030D-6E8A-4147-A177-3AD203B41FA5}">
                      <a16:colId xmlns:a16="http://schemas.microsoft.com/office/drawing/2014/main" val="2547779900"/>
                    </a:ext>
                  </a:extLst>
                </a:gridCol>
                <a:gridCol w="505716">
                  <a:extLst>
                    <a:ext uri="{9D8B030D-6E8A-4147-A177-3AD203B41FA5}">
                      <a16:colId xmlns:a16="http://schemas.microsoft.com/office/drawing/2014/main" val="3365606239"/>
                    </a:ext>
                  </a:extLst>
                </a:gridCol>
                <a:gridCol w="505716">
                  <a:extLst>
                    <a:ext uri="{9D8B030D-6E8A-4147-A177-3AD203B41FA5}">
                      <a16:colId xmlns:a16="http://schemas.microsoft.com/office/drawing/2014/main" val="1791918067"/>
                    </a:ext>
                  </a:extLst>
                </a:gridCol>
                <a:gridCol w="505716">
                  <a:extLst>
                    <a:ext uri="{9D8B030D-6E8A-4147-A177-3AD203B41FA5}">
                      <a16:colId xmlns:a16="http://schemas.microsoft.com/office/drawing/2014/main" val="2584540074"/>
                    </a:ext>
                  </a:extLst>
                </a:gridCol>
                <a:gridCol w="505716">
                  <a:extLst>
                    <a:ext uri="{9D8B030D-6E8A-4147-A177-3AD203B41FA5}">
                      <a16:colId xmlns:a16="http://schemas.microsoft.com/office/drawing/2014/main" val="2668649059"/>
                    </a:ext>
                  </a:extLst>
                </a:gridCol>
                <a:gridCol w="505716">
                  <a:extLst>
                    <a:ext uri="{9D8B030D-6E8A-4147-A177-3AD203B41FA5}">
                      <a16:colId xmlns:a16="http://schemas.microsoft.com/office/drawing/2014/main" val="2450664764"/>
                    </a:ext>
                  </a:extLst>
                </a:gridCol>
                <a:gridCol w="505716">
                  <a:extLst>
                    <a:ext uri="{9D8B030D-6E8A-4147-A177-3AD203B41FA5}">
                      <a16:colId xmlns:a16="http://schemas.microsoft.com/office/drawing/2014/main" val="2413543199"/>
                    </a:ext>
                  </a:extLst>
                </a:gridCol>
                <a:gridCol w="505716">
                  <a:extLst>
                    <a:ext uri="{9D8B030D-6E8A-4147-A177-3AD203B41FA5}">
                      <a16:colId xmlns:a16="http://schemas.microsoft.com/office/drawing/2014/main" val="3568635195"/>
                    </a:ext>
                  </a:extLst>
                </a:gridCol>
                <a:gridCol w="505716">
                  <a:extLst>
                    <a:ext uri="{9D8B030D-6E8A-4147-A177-3AD203B41FA5}">
                      <a16:colId xmlns:a16="http://schemas.microsoft.com/office/drawing/2014/main" val="2110181418"/>
                    </a:ext>
                  </a:extLst>
                </a:gridCol>
                <a:gridCol w="505716">
                  <a:extLst>
                    <a:ext uri="{9D8B030D-6E8A-4147-A177-3AD203B41FA5}">
                      <a16:colId xmlns:a16="http://schemas.microsoft.com/office/drawing/2014/main" val="832343915"/>
                    </a:ext>
                  </a:extLst>
                </a:gridCol>
                <a:gridCol w="505716">
                  <a:extLst>
                    <a:ext uri="{9D8B030D-6E8A-4147-A177-3AD203B41FA5}">
                      <a16:colId xmlns:a16="http://schemas.microsoft.com/office/drawing/2014/main" val="3387193550"/>
                    </a:ext>
                  </a:extLst>
                </a:gridCol>
                <a:gridCol w="505716">
                  <a:extLst>
                    <a:ext uri="{9D8B030D-6E8A-4147-A177-3AD203B41FA5}">
                      <a16:colId xmlns:a16="http://schemas.microsoft.com/office/drawing/2014/main" val="3606360587"/>
                    </a:ext>
                  </a:extLst>
                </a:gridCol>
                <a:gridCol w="505716">
                  <a:extLst>
                    <a:ext uri="{9D8B030D-6E8A-4147-A177-3AD203B41FA5}">
                      <a16:colId xmlns:a16="http://schemas.microsoft.com/office/drawing/2014/main" val="3739208008"/>
                    </a:ext>
                  </a:extLst>
                </a:gridCol>
              </a:tblGrid>
              <a:tr h="163801">
                <a:tc>
                  <a:txBody>
                    <a:bodyPr/>
                    <a:lstStyle/>
                    <a:p>
                      <a:pPr algn="ctr"/>
                      <a:endParaRPr lang="en-US" sz="1050">
                        <a:solidFill>
                          <a:schemeClr val="tx2"/>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BHR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SAU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ESP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MCO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CAN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GBR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FRA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1885671"/>
                  </a:ext>
                </a:extLst>
              </a:tr>
              <a:tr h="370840">
                <a:tc>
                  <a:txBody>
                    <a:bodyPr/>
                    <a:lstStyle/>
                    <a:p>
                      <a:pPr algn="ctr"/>
                      <a:r>
                        <a:rPr lang="en-US" sz="1200">
                          <a:solidFill>
                            <a:schemeClr val="tx2"/>
                          </a:solidFill>
                        </a:rPr>
                        <a:t>VER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247092253"/>
                  </a:ext>
                </a:extLst>
              </a:tr>
              <a:tr h="370840">
                <a:tc>
                  <a:txBody>
                    <a:bodyPr/>
                    <a:lstStyle/>
                    <a:p>
                      <a:pPr algn="ctr"/>
                      <a:r>
                        <a:rPr lang="en-US" sz="1200">
                          <a:solidFill>
                            <a:schemeClr val="tx2"/>
                          </a:solidFill>
                        </a:rPr>
                        <a:t>LEC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3786609991"/>
                  </a:ext>
                </a:extLst>
              </a:tr>
            </a:tbl>
          </a:graphicData>
        </a:graphic>
      </p:graphicFrame>
      <p:sp>
        <p:nvSpPr>
          <p:cNvPr id="6" name="TextBox 5">
            <a:extLst>
              <a:ext uri="{FF2B5EF4-FFF2-40B4-BE49-F238E27FC236}">
                <a16:creationId xmlns:a16="http://schemas.microsoft.com/office/drawing/2014/main" id="{A0CCD6BA-F2AF-227C-95BA-143F74750FB8}"/>
              </a:ext>
            </a:extLst>
          </p:cNvPr>
          <p:cNvSpPr txBox="1"/>
          <p:nvPr/>
        </p:nvSpPr>
        <p:spPr>
          <a:xfrm>
            <a:off x="1469566" y="2032469"/>
            <a:ext cx="1902444" cy="369332"/>
          </a:xfrm>
          <a:prstGeom prst="rect">
            <a:avLst/>
          </a:prstGeom>
          <a:noFill/>
        </p:spPr>
        <p:txBody>
          <a:bodyPr wrap="none" rtlCol="0">
            <a:spAutoFit/>
          </a:bodyPr>
          <a:lstStyle/>
          <a:p>
            <a:r>
              <a:rPr lang="en-US">
                <a:solidFill>
                  <a:schemeClr val="tx2"/>
                </a:solidFill>
              </a:rPr>
              <a:t>Qualifying Results</a:t>
            </a:r>
          </a:p>
        </p:txBody>
      </p:sp>
      <p:graphicFrame>
        <p:nvGraphicFramePr>
          <p:cNvPr id="7" name="Table 5">
            <a:extLst>
              <a:ext uri="{FF2B5EF4-FFF2-40B4-BE49-F238E27FC236}">
                <a16:creationId xmlns:a16="http://schemas.microsoft.com/office/drawing/2014/main" id="{E0C1B23B-4CA7-8B68-1B1F-D47778E69AF3}"/>
              </a:ext>
            </a:extLst>
          </p:cNvPr>
          <p:cNvGraphicFramePr>
            <a:graphicFrameLocks noGrp="1"/>
          </p:cNvGraphicFramePr>
          <p:nvPr>
            <p:extLst>
              <p:ext uri="{D42A27DB-BD31-4B8C-83A1-F6EECF244321}">
                <p14:modId xmlns:p14="http://schemas.microsoft.com/office/powerpoint/2010/main" val="2642783592"/>
              </p:ext>
            </p:extLst>
          </p:nvPr>
        </p:nvGraphicFramePr>
        <p:xfrm>
          <a:off x="3613036" y="2916063"/>
          <a:ext cx="6574308" cy="1016000"/>
        </p:xfrm>
        <a:graphic>
          <a:graphicData uri="http://schemas.openxmlformats.org/drawingml/2006/table">
            <a:tbl>
              <a:tblPr firstRow="1" bandRow="1">
                <a:effectLst/>
                <a:tableStyleId>{8EC20E35-A176-4012-BC5E-935CFFF8708E}</a:tableStyleId>
              </a:tblPr>
              <a:tblGrid>
                <a:gridCol w="505716">
                  <a:extLst>
                    <a:ext uri="{9D8B030D-6E8A-4147-A177-3AD203B41FA5}">
                      <a16:colId xmlns:a16="http://schemas.microsoft.com/office/drawing/2014/main" val="2547779900"/>
                    </a:ext>
                  </a:extLst>
                </a:gridCol>
                <a:gridCol w="505716">
                  <a:extLst>
                    <a:ext uri="{9D8B030D-6E8A-4147-A177-3AD203B41FA5}">
                      <a16:colId xmlns:a16="http://schemas.microsoft.com/office/drawing/2014/main" val="3365606239"/>
                    </a:ext>
                  </a:extLst>
                </a:gridCol>
                <a:gridCol w="505716">
                  <a:extLst>
                    <a:ext uri="{9D8B030D-6E8A-4147-A177-3AD203B41FA5}">
                      <a16:colId xmlns:a16="http://schemas.microsoft.com/office/drawing/2014/main" val="1791918067"/>
                    </a:ext>
                  </a:extLst>
                </a:gridCol>
                <a:gridCol w="505716">
                  <a:extLst>
                    <a:ext uri="{9D8B030D-6E8A-4147-A177-3AD203B41FA5}">
                      <a16:colId xmlns:a16="http://schemas.microsoft.com/office/drawing/2014/main" val="2584540074"/>
                    </a:ext>
                  </a:extLst>
                </a:gridCol>
                <a:gridCol w="505716">
                  <a:extLst>
                    <a:ext uri="{9D8B030D-6E8A-4147-A177-3AD203B41FA5}">
                      <a16:colId xmlns:a16="http://schemas.microsoft.com/office/drawing/2014/main" val="2668649059"/>
                    </a:ext>
                  </a:extLst>
                </a:gridCol>
                <a:gridCol w="505716">
                  <a:extLst>
                    <a:ext uri="{9D8B030D-6E8A-4147-A177-3AD203B41FA5}">
                      <a16:colId xmlns:a16="http://schemas.microsoft.com/office/drawing/2014/main" val="2450664764"/>
                    </a:ext>
                  </a:extLst>
                </a:gridCol>
                <a:gridCol w="505716">
                  <a:extLst>
                    <a:ext uri="{9D8B030D-6E8A-4147-A177-3AD203B41FA5}">
                      <a16:colId xmlns:a16="http://schemas.microsoft.com/office/drawing/2014/main" val="2413543199"/>
                    </a:ext>
                  </a:extLst>
                </a:gridCol>
                <a:gridCol w="505716">
                  <a:extLst>
                    <a:ext uri="{9D8B030D-6E8A-4147-A177-3AD203B41FA5}">
                      <a16:colId xmlns:a16="http://schemas.microsoft.com/office/drawing/2014/main" val="3568635195"/>
                    </a:ext>
                  </a:extLst>
                </a:gridCol>
                <a:gridCol w="505716">
                  <a:extLst>
                    <a:ext uri="{9D8B030D-6E8A-4147-A177-3AD203B41FA5}">
                      <a16:colId xmlns:a16="http://schemas.microsoft.com/office/drawing/2014/main" val="2110181418"/>
                    </a:ext>
                  </a:extLst>
                </a:gridCol>
                <a:gridCol w="505716">
                  <a:extLst>
                    <a:ext uri="{9D8B030D-6E8A-4147-A177-3AD203B41FA5}">
                      <a16:colId xmlns:a16="http://schemas.microsoft.com/office/drawing/2014/main" val="832343915"/>
                    </a:ext>
                  </a:extLst>
                </a:gridCol>
                <a:gridCol w="505716">
                  <a:extLst>
                    <a:ext uri="{9D8B030D-6E8A-4147-A177-3AD203B41FA5}">
                      <a16:colId xmlns:a16="http://schemas.microsoft.com/office/drawing/2014/main" val="3387193550"/>
                    </a:ext>
                  </a:extLst>
                </a:gridCol>
                <a:gridCol w="505716">
                  <a:extLst>
                    <a:ext uri="{9D8B030D-6E8A-4147-A177-3AD203B41FA5}">
                      <a16:colId xmlns:a16="http://schemas.microsoft.com/office/drawing/2014/main" val="3606360587"/>
                    </a:ext>
                  </a:extLst>
                </a:gridCol>
                <a:gridCol w="505716">
                  <a:extLst>
                    <a:ext uri="{9D8B030D-6E8A-4147-A177-3AD203B41FA5}">
                      <a16:colId xmlns:a16="http://schemas.microsoft.com/office/drawing/2014/main" val="3739208008"/>
                    </a:ext>
                  </a:extLst>
                </a:gridCol>
              </a:tblGrid>
              <a:tr h="163801">
                <a:tc>
                  <a:txBody>
                    <a:bodyPr/>
                    <a:lstStyle/>
                    <a:p>
                      <a:pPr algn="ctr"/>
                      <a:endParaRPr lang="en-US" sz="1050">
                        <a:solidFill>
                          <a:schemeClr val="tx2"/>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BHR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SAU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ESP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MCO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CAN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GBR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FRA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1885671"/>
                  </a:ext>
                </a:extLst>
              </a:tr>
              <a:tr h="370840">
                <a:tc>
                  <a:txBody>
                    <a:bodyPr/>
                    <a:lstStyle/>
                    <a:p>
                      <a:pPr algn="ctr"/>
                      <a:r>
                        <a:rPr lang="en-US" sz="1200">
                          <a:solidFill>
                            <a:schemeClr val="tx2"/>
                          </a:solidFill>
                        </a:rPr>
                        <a:t>VER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200" b="1">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247092253"/>
                  </a:ext>
                </a:extLst>
              </a:tr>
              <a:tr h="370840">
                <a:tc>
                  <a:txBody>
                    <a:bodyPr/>
                    <a:lstStyle/>
                    <a:p>
                      <a:pPr algn="ctr"/>
                      <a:r>
                        <a:rPr lang="en-US" sz="1200">
                          <a:solidFill>
                            <a:schemeClr val="tx2"/>
                          </a:solidFill>
                        </a:rPr>
                        <a:t>LEC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1200" b="1">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a:solidFill>
                            <a:schemeClr val="tx2">
                              <a:lumMod val="7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200" b="1">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86609991"/>
                  </a:ext>
                </a:extLst>
              </a:tr>
            </a:tbl>
          </a:graphicData>
        </a:graphic>
      </p:graphicFrame>
      <p:sp>
        <p:nvSpPr>
          <p:cNvPr id="8" name="TextBox 7">
            <a:extLst>
              <a:ext uri="{FF2B5EF4-FFF2-40B4-BE49-F238E27FC236}">
                <a16:creationId xmlns:a16="http://schemas.microsoft.com/office/drawing/2014/main" id="{7DB65C77-2F17-9267-4282-B9B1C8C15A69}"/>
              </a:ext>
            </a:extLst>
          </p:cNvPr>
          <p:cNvSpPr txBox="1"/>
          <p:nvPr/>
        </p:nvSpPr>
        <p:spPr>
          <a:xfrm>
            <a:off x="1469566" y="3388580"/>
            <a:ext cx="1370696" cy="369332"/>
          </a:xfrm>
          <a:prstGeom prst="rect">
            <a:avLst/>
          </a:prstGeom>
          <a:noFill/>
        </p:spPr>
        <p:txBody>
          <a:bodyPr wrap="none" rtlCol="0">
            <a:spAutoFit/>
          </a:bodyPr>
          <a:lstStyle/>
          <a:p>
            <a:r>
              <a:rPr lang="en-US">
                <a:solidFill>
                  <a:schemeClr val="tx2"/>
                </a:solidFill>
              </a:rPr>
              <a:t>Race Results</a:t>
            </a:r>
          </a:p>
        </p:txBody>
      </p:sp>
      <p:pic>
        <p:nvPicPr>
          <p:cNvPr id="5122" name="Picture 2">
            <a:extLst>
              <a:ext uri="{FF2B5EF4-FFF2-40B4-BE49-F238E27FC236}">
                <a16:creationId xmlns:a16="http://schemas.microsoft.com/office/drawing/2014/main" id="{39D297A8-70A9-D0AE-D840-185761D02B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49169"/>
          <a:stretch/>
        </p:blipFill>
        <p:spPr bwMode="auto">
          <a:xfrm>
            <a:off x="4303025" y="4583226"/>
            <a:ext cx="3580095" cy="2274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49DCA1CD-79F6-CF99-1C95-E49197AA60CB}"/>
              </a:ext>
            </a:extLst>
          </p:cNvPr>
          <p:cNvPicPr>
            <a:picLocks noChangeAspect="1"/>
          </p:cNvPicPr>
          <p:nvPr/>
        </p:nvPicPr>
        <p:blipFill>
          <a:blip r:embed="rId4"/>
          <a:stretch>
            <a:fillRect/>
          </a:stretch>
        </p:blipFill>
        <p:spPr>
          <a:xfrm>
            <a:off x="660554" y="4572831"/>
            <a:ext cx="3163613" cy="2295564"/>
          </a:xfrm>
          <a:prstGeom prst="rect">
            <a:avLst/>
          </a:prstGeom>
        </p:spPr>
      </p:pic>
      <p:pic>
        <p:nvPicPr>
          <p:cNvPr id="13" name="Picture 14">
            <a:extLst>
              <a:ext uri="{FF2B5EF4-FFF2-40B4-BE49-F238E27FC236}">
                <a16:creationId xmlns:a16="http://schemas.microsoft.com/office/drawing/2014/main" id="{24ED9F8C-A240-E9FA-C1C3-1FA5E13C8969}"/>
              </a:ext>
            </a:extLst>
          </p:cNvPr>
          <p:cNvPicPr>
            <a:picLocks noChangeAspect="1"/>
          </p:cNvPicPr>
          <p:nvPr/>
        </p:nvPicPr>
        <p:blipFill>
          <a:blip r:embed="rId5"/>
          <a:stretch>
            <a:fillRect/>
          </a:stretch>
        </p:blipFill>
        <p:spPr>
          <a:xfrm>
            <a:off x="8446376" y="4625383"/>
            <a:ext cx="3084786" cy="2243012"/>
          </a:xfrm>
          <a:prstGeom prst="rect">
            <a:avLst/>
          </a:prstGeom>
        </p:spPr>
      </p:pic>
      <p:sp>
        <p:nvSpPr>
          <p:cNvPr id="16" name="TextBox 15">
            <a:extLst>
              <a:ext uri="{FF2B5EF4-FFF2-40B4-BE49-F238E27FC236}">
                <a16:creationId xmlns:a16="http://schemas.microsoft.com/office/drawing/2014/main" id="{8FCC8CB3-2C1F-9D7E-84E9-A014CEBED4A3}"/>
              </a:ext>
            </a:extLst>
          </p:cNvPr>
          <p:cNvSpPr txBox="1"/>
          <p:nvPr/>
        </p:nvSpPr>
        <p:spPr>
          <a:xfrm>
            <a:off x="10463437" y="5987018"/>
            <a:ext cx="1870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n>
                  <a:solidFill>
                    <a:schemeClr val="tx2">
                      <a:lumMod val="75000"/>
                    </a:schemeClr>
                  </a:solidFill>
                </a:ln>
                <a:effectLst>
                  <a:outerShdw blurRad="50800" dist="38100" dir="5400000" algn="t" rotWithShape="0">
                    <a:prstClr val="black">
                      <a:alpha val="40000"/>
                    </a:prstClr>
                  </a:outerShdw>
                </a:effectLst>
                <a:cs typeface="Calibri"/>
              </a:rPr>
              <a:t>Max Verstappen</a:t>
            </a:r>
            <a:endParaRPr lang="en-US">
              <a:ln>
                <a:solidFill>
                  <a:schemeClr val="tx2">
                    <a:lumMod val="75000"/>
                  </a:schemeClr>
                </a:solidFill>
              </a:ln>
              <a:effectLst>
                <a:outerShdw blurRad="50800" dist="38100" dir="5400000" algn="t" rotWithShape="0">
                  <a:prstClr val="black">
                    <a:alpha val="40000"/>
                  </a:prstClr>
                </a:outerShdw>
              </a:effectLst>
            </a:endParaRPr>
          </a:p>
        </p:txBody>
      </p:sp>
      <p:sp>
        <p:nvSpPr>
          <p:cNvPr id="17" name="TextBox 16">
            <a:extLst>
              <a:ext uri="{FF2B5EF4-FFF2-40B4-BE49-F238E27FC236}">
                <a16:creationId xmlns:a16="http://schemas.microsoft.com/office/drawing/2014/main" id="{1152FE83-0CEE-518C-6E21-B9245828AB23}"/>
              </a:ext>
            </a:extLst>
          </p:cNvPr>
          <p:cNvSpPr txBox="1"/>
          <p:nvPr/>
        </p:nvSpPr>
        <p:spPr>
          <a:xfrm>
            <a:off x="-141798" y="5987018"/>
            <a:ext cx="1870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n>
                  <a:solidFill>
                    <a:schemeClr val="tx2">
                      <a:lumMod val="75000"/>
                    </a:schemeClr>
                  </a:solidFill>
                </a:ln>
                <a:effectLst>
                  <a:outerShdw blurRad="50800" dist="38100" dir="5400000" algn="t" rotWithShape="0">
                    <a:prstClr val="black">
                      <a:alpha val="40000"/>
                    </a:prstClr>
                  </a:outerShdw>
                </a:effectLst>
                <a:cs typeface="Calibri"/>
              </a:rPr>
              <a:t>Charles Leclerc</a:t>
            </a:r>
            <a:endParaRPr lang="en-US">
              <a:ln>
                <a:solidFill>
                  <a:schemeClr val="tx2">
                    <a:lumMod val="75000"/>
                  </a:schemeClr>
                </a:solidFill>
              </a:ln>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87047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49BE-FB59-1F6A-31F5-AB7D1EB3D32C}"/>
              </a:ext>
            </a:extLst>
          </p:cNvPr>
          <p:cNvSpPr>
            <a:spLocks noGrp="1"/>
          </p:cNvSpPr>
          <p:nvPr>
            <p:ph type="title"/>
          </p:nvPr>
        </p:nvSpPr>
        <p:spPr/>
        <p:txBody>
          <a:bodyPr/>
          <a:lstStyle/>
          <a:p>
            <a:r>
              <a:rPr lang="en-US"/>
              <a:t>Tire degradation for entire race</a:t>
            </a:r>
          </a:p>
        </p:txBody>
      </p:sp>
      <p:sp>
        <p:nvSpPr>
          <p:cNvPr id="4" name="Slide Number Placeholder 3">
            <a:extLst>
              <a:ext uri="{FF2B5EF4-FFF2-40B4-BE49-F238E27FC236}">
                <a16:creationId xmlns:a16="http://schemas.microsoft.com/office/drawing/2014/main" id="{6074AF9E-D494-1C9C-EB5F-806927C8426D}"/>
              </a:ext>
            </a:extLst>
          </p:cNvPr>
          <p:cNvSpPr>
            <a:spLocks noGrp="1"/>
          </p:cNvSpPr>
          <p:nvPr>
            <p:ph type="sldNum" sz="quarter" idx="12"/>
          </p:nvPr>
        </p:nvSpPr>
        <p:spPr/>
        <p:txBody>
          <a:bodyPr/>
          <a:lstStyle/>
          <a:p>
            <a:fld id="{48F63A3B-78C7-47BE-AE5E-E10140E04643}" type="slidenum">
              <a:rPr lang="en-US" smtClean="0"/>
              <a:t>40</a:t>
            </a:fld>
            <a:endParaRPr lang="en-US"/>
          </a:p>
        </p:txBody>
      </p:sp>
      <p:pic>
        <p:nvPicPr>
          <p:cNvPr id="10" name="Content Placeholder 9" descr="Graphical user interface, chart&#10;&#10;Description automatically generated">
            <a:extLst>
              <a:ext uri="{FF2B5EF4-FFF2-40B4-BE49-F238E27FC236}">
                <a16:creationId xmlns:a16="http://schemas.microsoft.com/office/drawing/2014/main" id="{D61ED5FD-52CF-2DAC-96B3-3871845B1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792" y="1690688"/>
            <a:ext cx="8588415" cy="4603176"/>
          </a:xfrm>
        </p:spPr>
      </p:pic>
    </p:spTree>
    <p:extLst>
      <p:ext uri="{BB962C8B-B14F-4D97-AF65-F5344CB8AC3E}">
        <p14:creationId xmlns:p14="http://schemas.microsoft.com/office/powerpoint/2010/main" val="2122062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49BE-FB59-1F6A-31F5-AB7D1EB3D32C}"/>
              </a:ext>
            </a:extLst>
          </p:cNvPr>
          <p:cNvSpPr>
            <a:spLocks noGrp="1"/>
          </p:cNvSpPr>
          <p:nvPr>
            <p:ph type="title"/>
          </p:nvPr>
        </p:nvSpPr>
        <p:spPr/>
        <p:txBody>
          <a:bodyPr/>
          <a:lstStyle/>
          <a:p>
            <a:r>
              <a:rPr lang="en-US"/>
              <a:t>Empirical quadratic model for tire deg</a:t>
            </a:r>
          </a:p>
        </p:txBody>
      </p:sp>
      <p:sp>
        <p:nvSpPr>
          <p:cNvPr id="4" name="Slide Number Placeholder 3">
            <a:extLst>
              <a:ext uri="{FF2B5EF4-FFF2-40B4-BE49-F238E27FC236}">
                <a16:creationId xmlns:a16="http://schemas.microsoft.com/office/drawing/2014/main" id="{6074AF9E-D494-1C9C-EB5F-806927C8426D}"/>
              </a:ext>
            </a:extLst>
          </p:cNvPr>
          <p:cNvSpPr>
            <a:spLocks noGrp="1"/>
          </p:cNvSpPr>
          <p:nvPr>
            <p:ph type="sldNum" sz="quarter" idx="12"/>
          </p:nvPr>
        </p:nvSpPr>
        <p:spPr/>
        <p:txBody>
          <a:bodyPr/>
          <a:lstStyle/>
          <a:p>
            <a:fld id="{48F63A3B-78C7-47BE-AE5E-E10140E04643}" type="slidenum">
              <a:rPr lang="en-US" smtClean="0"/>
              <a:t>41</a:t>
            </a:fld>
            <a:endParaRPr lang="en-US"/>
          </a:p>
        </p:txBody>
      </p:sp>
      <p:pic>
        <p:nvPicPr>
          <p:cNvPr id="5" name="Picture 4" descr="Chart, line chart&#10;&#10;Description automatically generated">
            <a:extLst>
              <a:ext uri="{FF2B5EF4-FFF2-40B4-BE49-F238E27FC236}">
                <a16:creationId xmlns:a16="http://schemas.microsoft.com/office/drawing/2014/main" id="{815F0C9B-FF49-DE68-82FD-DDEF5AE4D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784580"/>
            <a:ext cx="5646699" cy="4374920"/>
          </a:xfrm>
          <a:prstGeom prst="rect">
            <a:avLst/>
          </a:prstGeom>
        </p:spPr>
      </p:pic>
    </p:spTree>
    <p:extLst>
      <p:ext uri="{BB962C8B-B14F-4D97-AF65-F5344CB8AC3E}">
        <p14:creationId xmlns:p14="http://schemas.microsoft.com/office/powerpoint/2010/main" val="2016151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1588-47B5-0BBC-D81A-9891448F04DB}"/>
              </a:ext>
            </a:extLst>
          </p:cNvPr>
          <p:cNvSpPr>
            <a:spLocks noGrp="1"/>
          </p:cNvSpPr>
          <p:nvPr>
            <p:ph type="title"/>
          </p:nvPr>
        </p:nvSpPr>
        <p:spPr/>
        <p:txBody>
          <a:bodyPr/>
          <a:lstStyle/>
          <a:p>
            <a:r>
              <a:rPr lang="en-US"/>
              <a:t>Alternative approaches</a:t>
            </a:r>
          </a:p>
        </p:txBody>
      </p:sp>
      <p:sp>
        <p:nvSpPr>
          <p:cNvPr id="5" name="Slide Number Placeholder 4">
            <a:extLst>
              <a:ext uri="{FF2B5EF4-FFF2-40B4-BE49-F238E27FC236}">
                <a16:creationId xmlns:a16="http://schemas.microsoft.com/office/drawing/2014/main" id="{F6A30BEB-762E-5AA1-3BF6-43DCD2C69E9E}"/>
              </a:ext>
            </a:extLst>
          </p:cNvPr>
          <p:cNvSpPr>
            <a:spLocks noGrp="1"/>
          </p:cNvSpPr>
          <p:nvPr>
            <p:ph type="sldNum" sz="quarter" idx="12"/>
          </p:nvPr>
        </p:nvSpPr>
        <p:spPr/>
        <p:txBody>
          <a:bodyPr/>
          <a:lstStyle/>
          <a:p>
            <a:fld id="{48F63A3B-78C7-47BE-AE5E-E10140E04643}" type="slidenum">
              <a:rPr lang="en-US" smtClean="0"/>
              <a:t>42</a:t>
            </a:fld>
            <a:endParaRPr lang="en-US"/>
          </a:p>
        </p:txBody>
      </p:sp>
      <p:graphicFrame>
        <p:nvGraphicFramePr>
          <p:cNvPr id="7" name="Content Placeholder 3">
            <a:extLst>
              <a:ext uri="{FF2B5EF4-FFF2-40B4-BE49-F238E27FC236}">
                <a16:creationId xmlns:a16="http://schemas.microsoft.com/office/drawing/2014/main" id="{B6F33C3E-F76C-2560-F14A-8BA0AB33D527}"/>
              </a:ext>
            </a:extLst>
          </p:cNvPr>
          <p:cNvGraphicFramePr>
            <a:graphicFrameLocks noGrp="1"/>
          </p:cNvGraphicFramePr>
          <p:nvPr>
            <p:ph idx="1"/>
            <p:extLst>
              <p:ext uri="{D42A27DB-BD31-4B8C-83A1-F6EECF244321}">
                <p14:modId xmlns:p14="http://schemas.microsoft.com/office/powerpoint/2010/main" val="4177273186"/>
              </p:ext>
            </p:extLst>
          </p:nvPr>
        </p:nvGraphicFramePr>
        <p:xfrm>
          <a:off x="1357745" y="2040746"/>
          <a:ext cx="9996055" cy="3533140"/>
        </p:xfrm>
        <a:graphic>
          <a:graphicData uri="http://schemas.openxmlformats.org/drawingml/2006/table">
            <a:tbl>
              <a:tblPr firstRow="1" firstCol="1" bandRow="1">
                <a:tableStyleId>{9D7B26C5-4107-4FEC-AEDC-1716B250A1EF}</a:tableStyleId>
              </a:tblPr>
              <a:tblGrid>
                <a:gridCol w="1752602">
                  <a:extLst>
                    <a:ext uri="{9D8B030D-6E8A-4147-A177-3AD203B41FA5}">
                      <a16:colId xmlns:a16="http://schemas.microsoft.com/office/drawing/2014/main" val="1199664543"/>
                    </a:ext>
                  </a:extLst>
                </a:gridCol>
                <a:gridCol w="4904509">
                  <a:extLst>
                    <a:ext uri="{9D8B030D-6E8A-4147-A177-3AD203B41FA5}">
                      <a16:colId xmlns:a16="http://schemas.microsoft.com/office/drawing/2014/main" val="3649750972"/>
                    </a:ext>
                  </a:extLst>
                </a:gridCol>
                <a:gridCol w="3338944">
                  <a:extLst>
                    <a:ext uri="{9D8B030D-6E8A-4147-A177-3AD203B41FA5}">
                      <a16:colId xmlns:a16="http://schemas.microsoft.com/office/drawing/2014/main" val="756493444"/>
                    </a:ext>
                  </a:extLst>
                </a:gridCol>
              </a:tblGrid>
              <a:tr h="0">
                <a:tc>
                  <a:txBody>
                    <a:bodyPr/>
                    <a:lstStyle/>
                    <a:p>
                      <a:pPr marL="0" marR="0">
                        <a:lnSpc>
                          <a:spcPct val="150000"/>
                        </a:lnSpc>
                        <a:spcBef>
                          <a:spcPts val="0"/>
                        </a:spcBef>
                        <a:spcAft>
                          <a:spcPts val="0"/>
                        </a:spcAft>
                      </a:pPr>
                      <a:r>
                        <a:rPr lang="en-US" sz="1800">
                          <a:effectLst/>
                        </a:rPr>
                        <a:t>Circuit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b="0">
                          <a:effectLst/>
                        </a:rPr>
                        <a:t>Overtake and follow delta</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b="0">
                          <a:effectLst/>
                          <a:latin typeface="Calibri" panose="020F0502020204030204" pitchFamily="34" charset="0"/>
                          <a:ea typeface="Calibri" panose="020F0502020204030204" pitchFamily="34" charset="0"/>
                          <a:cs typeface="Times New Roman" panose="02020603050405020304" pitchFamily="18" charset="0"/>
                        </a:rPr>
                        <a:t>Monte Carlo Simulation</a:t>
                      </a:r>
                    </a:p>
                  </a:txBody>
                  <a:tcPr marL="68580" marR="68580" marT="0" marB="0"/>
                </a:tc>
                <a:extLst>
                  <a:ext uri="{0D108BD9-81ED-4DB2-BD59-A6C34878D82A}">
                    <a16:rowId xmlns:a16="http://schemas.microsoft.com/office/drawing/2014/main" val="1040680327"/>
                  </a:ext>
                </a:extLst>
              </a:tr>
              <a:tr h="0">
                <a:tc>
                  <a:txBody>
                    <a:bodyPr/>
                    <a:lstStyle/>
                    <a:p>
                      <a:pPr marL="0" marR="0">
                        <a:lnSpc>
                          <a:spcPct val="150000"/>
                        </a:lnSpc>
                        <a:spcBef>
                          <a:spcPts val="0"/>
                        </a:spcBef>
                        <a:spcAft>
                          <a:spcPts val="0"/>
                        </a:spcAft>
                      </a:pPr>
                      <a:r>
                        <a:rPr lang="en-US" sz="1800">
                          <a:effectLst/>
                        </a:rPr>
                        <a:t>Driver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rPr>
                        <a:t>Driver starting grid</a:t>
                      </a:r>
                    </a:p>
                    <a:p>
                      <a:pPr marL="342900" marR="0" lvl="0" indent="-342900">
                        <a:lnSpc>
                          <a:spcPct val="150000"/>
                        </a:lnSpc>
                        <a:spcBef>
                          <a:spcPts val="0"/>
                        </a:spcBef>
                        <a:spcAft>
                          <a:spcPts val="0"/>
                        </a:spcAft>
                        <a:buFont typeface="Symbol" pitchFamily="2" charset="2"/>
                        <a:buChar char=""/>
                      </a:pPr>
                      <a:r>
                        <a:rPr lang="en-US" sz="1800">
                          <a:effectLst/>
                        </a:rPr>
                        <a:t>Driver starting performance (rank changes)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Monte Carlo simulation</a:t>
                      </a:r>
                    </a:p>
                  </a:txBody>
                  <a:tcPr marL="68580" marR="68580" marT="0" marB="0"/>
                </a:tc>
                <a:extLst>
                  <a:ext uri="{0D108BD9-81ED-4DB2-BD59-A6C34878D82A}">
                    <a16:rowId xmlns:a16="http://schemas.microsoft.com/office/drawing/2014/main" val="3235928546"/>
                  </a:ext>
                </a:extLst>
              </a:tr>
              <a:tr h="0">
                <a:tc>
                  <a:txBody>
                    <a:bodyPr/>
                    <a:lstStyle/>
                    <a:p>
                      <a:pPr marL="0" marR="0">
                        <a:lnSpc>
                          <a:spcPct val="150000"/>
                        </a:lnSpc>
                        <a:spcBef>
                          <a:spcPts val="0"/>
                        </a:spcBef>
                        <a:spcAft>
                          <a:spcPts val="0"/>
                        </a:spcAft>
                      </a:pPr>
                      <a:r>
                        <a:rPr lang="en-US" sz="1800">
                          <a:effectLst/>
                        </a:rPr>
                        <a:t>Tire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rPr>
                        <a:t>Quadratic tire compound laws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Conic optimization</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Nonlinear integer prog.</a:t>
                      </a:r>
                    </a:p>
                  </a:txBody>
                  <a:tcPr marL="68580" marR="68580" marT="0" marB="0"/>
                </a:tc>
                <a:extLst>
                  <a:ext uri="{0D108BD9-81ED-4DB2-BD59-A6C34878D82A}">
                    <a16:rowId xmlns:a16="http://schemas.microsoft.com/office/drawing/2014/main" val="2928086925"/>
                  </a:ext>
                </a:extLst>
              </a:tr>
              <a:tr h="0">
                <a:tc>
                  <a:txBody>
                    <a:bodyPr/>
                    <a:lstStyle/>
                    <a:p>
                      <a:pPr marL="0" marR="0">
                        <a:lnSpc>
                          <a:spcPct val="150000"/>
                        </a:lnSpc>
                        <a:spcBef>
                          <a:spcPts val="0"/>
                        </a:spcBef>
                        <a:spcAft>
                          <a:spcPts val="0"/>
                        </a:spcAft>
                      </a:pPr>
                      <a:r>
                        <a:rPr lang="en-US" sz="1800">
                          <a:effectLst/>
                        </a:rPr>
                        <a:t>Probabilistic effects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rPr>
                        <a:t>Variability in lap times and pit stop durations</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Accidents and failure probabilities</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Safety Car phases</a:t>
                      </a: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Monte Carlo Simulation</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Markov Decision Process</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Neural Networks</a:t>
                      </a:r>
                    </a:p>
                    <a:p>
                      <a:pPr marL="342900" marR="0" lvl="0" indent="-342900">
                        <a:lnSpc>
                          <a:spcPct val="150000"/>
                        </a:lnSpc>
                        <a:spcBef>
                          <a:spcPts val="0"/>
                        </a:spcBef>
                        <a:spcAft>
                          <a:spcPts val="0"/>
                        </a:spcAft>
                        <a:buFont typeface="Symbol" pitchFamily="2"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Reinforcement Learning</a:t>
                      </a:r>
                    </a:p>
                  </a:txBody>
                  <a:tcPr marL="68580" marR="68580" marT="0" marB="0"/>
                </a:tc>
                <a:extLst>
                  <a:ext uri="{0D108BD9-81ED-4DB2-BD59-A6C34878D82A}">
                    <a16:rowId xmlns:a16="http://schemas.microsoft.com/office/drawing/2014/main" val="2651956058"/>
                  </a:ext>
                </a:extLst>
              </a:tr>
            </a:tbl>
          </a:graphicData>
        </a:graphic>
      </p:graphicFrame>
    </p:spTree>
    <p:extLst>
      <p:ext uri="{BB962C8B-B14F-4D97-AF65-F5344CB8AC3E}">
        <p14:creationId xmlns:p14="http://schemas.microsoft.com/office/powerpoint/2010/main" val="1299190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nticipated Sad Ferrari Fan - this week we will have engine failures - 9GAG">
            <a:extLst>
              <a:ext uri="{FF2B5EF4-FFF2-40B4-BE49-F238E27FC236}">
                <a16:creationId xmlns:a16="http://schemas.microsoft.com/office/drawing/2014/main" id="{077B5F60-1791-74F9-7F4E-D88DC18378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80"/>
          <a:stretch/>
        </p:blipFill>
        <p:spPr bwMode="auto">
          <a:xfrm>
            <a:off x="268514" y="136525"/>
            <a:ext cx="6796314" cy="6653845"/>
          </a:xfrm>
          <a:prstGeom prst="rect">
            <a:avLst/>
          </a:prstGeom>
          <a:noFill/>
          <a:effectLst>
            <a:softEdge rad="358655"/>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A7461E-04E2-6C74-E58B-7544F4866743}"/>
              </a:ext>
            </a:extLst>
          </p:cNvPr>
          <p:cNvSpPr>
            <a:spLocks noGrp="1"/>
          </p:cNvSpPr>
          <p:nvPr>
            <p:ph type="title"/>
          </p:nvPr>
        </p:nvSpPr>
        <p:spPr>
          <a:xfrm>
            <a:off x="127000" y="136525"/>
            <a:ext cx="10813143" cy="3292475"/>
          </a:xfrm>
        </p:spPr>
        <p:txBody>
          <a:bodyPr vert="horz" lIns="91440" tIns="45720" rIns="91440" bIns="45720" rtlCol="0" anchor="b">
            <a:normAutofit/>
          </a:bodyPr>
          <a:lstStyle/>
          <a:p>
            <a:pPr algn="r"/>
            <a:r>
              <a:rPr lang="en-US" sz="11500">
                <a:ln w="22225">
                  <a:solidFill>
                    <a:schemeClr val="tx1"/>
                  </a:solidFill>
                  <a:miter lim="800000"/>
                </a:ln>
                <a:noFill/>
              </a:rPr>
              <a:t>Thank you</a:t>
            </a:r>
          </a:p>
        </p:txBody>
      </p:sp>
      <p:sp>
        <p:nvSpPr>
          <p:cNvPr id="4" name="Slide Number Placeholder 3">
            <a:extLst>
              <a:ext uri="{FF2B5EF4-FFF2-40B4-BE49-F238E27FC236}">
                <a16:creationId xmlns:a16="http://schemas.microsoft.com/office/drawing/2014/main" id="{67C7E283-070C-1194-39F4-82EFCDCF8E07}"/>
              </a:ext>
            </a:extLst>
          </p:cNvPr>
          <p:cNvSpPr>
            <a:spLocks noGrp="1"/>
          </p:cNvSpPr>
          <p:nvPr>
            <p:ph type="sldNum" sz="quarter" idx="12"/>
          </p:nvPr>
        </p:nvSpPr>
        <p:spPr>
          <a:xfrm>
            <a:off x="10744200" y="6356350"/>
            <a:ext cx="609600" cy="365125"/>
          </a:xfrm>
        </p:spPr>
        <p:txBody>
          <a:bodyPr vert="horz" lIns="91440" tIns="45720" rIns="91440" bIns="45720" rtlCol="0" anchor="ctr">
            <a:normAutofit/>
          </a:bodyPr>
          <a:lstStyle/>
          <a:p>
            <a:pPr defTabSz="914400">
              <a:spcAft>
                <a:spcPts val="600"/>
              </a:spcAft>
              <a:defRPr/>
            </a:pPr>
            <a:fld id="{48F63A3B-78C7-47BE-AE5E-E10140E04643}" type="slidenum">
              <a:rPr lang="en-US">
                <a:solidFill>
                  <a:schemeClr val="tx1"/>
                </a:solidFill>
                <a:latin typeface="Calibri" panose="020F0502020204030204"/>
              </a:rPr>
              <a:pPr defTabSz="914400">
                <a:spcAft>
                  <a:spcPts val="600"/>
                </a:spcAft>
                <a:defRPr/>
              </a:pPr>
              <a:t>43</a:t>
            </a:fld>
            <a:endParaRPr lang="en-US">
              <a:solidFill>
                <a:schemeClr val="tx1"/>
              </a:solidFill>
              <a:latin typeface="Calibri" panose="020F0502020204030204"/>
            </a:endParaRPr>
          </a:p>
        </p:txBody>
      </p:sp>
    </p:spTree>
    <p:extLst>
      <p:ext uri="{BB962C8B-B14F-4D97-AF65-F5344CB8AC3E}">
        <p14:creationId xmlns:p14="http://schemas.microsoft.com/office/powerpoint/2010/main" val="529690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F4E7-E755-E145-EA25-A78D90C109AF}"/>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351D69B8-7DBC-B380-D8EA-03B452B9E683}"/>
              </a:ext>
            </a:extLst>
          </p:cNvPr>
          <p:cNvSpPr>
            <a:spLocks noGrp="1"/>
          </p:cNvSpPr>
          <p:nvPr>
            <p:ph idx="1"/>
          </p:nvPr>
        </p:nvSpPr>
        <p:spPr>
          <a:xfrm>
            <a:off x="838200" y="1511518"/>
            <a:ext cx="10515600" cy="5037718"/>
          </a:xfrm>
        </p:spPr>
        <p:txBody>
          <a:bodyPr vert="horz" lIns="91440" tIns="45720" rIns="91440" bIns="45720" rtlCol="0" anchor="t">
            <a:normAutofit/>
          </a:bodyPr>
          <a:lstStyle/>
          <a:p>
            <a:pPr marL="0" marR="0" indent="0">
              <a:lnSpc>
                <a:spcPct val="150000"/>
              </a:lnSpc>
              <a:spcBef>
                <a:spcPts val="0"/>
              </a:spcBef>
              <a:spcAft>
                <a:spcPts val="0"/>
              </a:spcAft>
              <a:buNone/>
            </a:pPr>
            <a:r>
              <a:rPr lang="en-US" sz="1050">
                <a:effectLst/>
                <a:latin typeface="Calibri"/>
                <a:ea typeface="Calibri"/>
                <a:cs typeface="Times New Roman"/>
              </a:rPr>
              <a:t>[1] C. </a:t>
            </a:r>
            <a:r>
              <a:rPr lang="en-US" sz="1050" err="1">
                <a:effectLst/>
                <a:latin typeface="Calibri"/>
                <a:ea typeface="Calibri"/>
                <a:cs typeface="Times New Roman"/>
              </a:rPr>
              <a:t>Beaume</a:t>
            </a:r>
            <a:r>
              <a:rPr lang="en-US" sz="1050">
                <a:effectLst/>
                <a:latin typeface="Calibri"/>
                <a:ea typeface="Calibri"/>
                <a:cs typeface="Times New Roman"/>
              </a:rPr>
              <a:t>. Faster than Hamilton! Optimizing Formula 1 strategies. University of Leeds, School of Mathematics, MATH 3001, 2022. </a:t>
            </a:r>
            <a:r>
              <a:rPr lang="en-US" sz="1050" u="sng">
                <a:solidFill>
                  <a:srgbClr val="0563C1"/>
                </a:solidFill>
                <a:effectLst/>
                <a:latin typeface="Calibri"/>
                <a:ea typeface="Calibri"/>
                <a:cs typeface="Times New Roman"/>
                <a:hlinkClick r:id="rId2"/>
              </a:rPr>
              <a:t>http://www.cbeaume.com/download/MATH3001_Formula1.pdf</a:t>
            </a:r>
            <a:r>
              <a:rPr lang="en-US" sz="1050">
                <a:effectLst/>
                <a:latin typeface="Calibri"/>
                <a:ea typeface="Calibri"/>
                <a:cs typeface="Times New Roman"/>
              </a:rPr>
              <a:t>.</a:t>
            </a:r>
          </a:p>
          <a:p>
            <a:pPr marL="0" marR="0" indent="0">
              <a:lnSpc>
                <a:spcPct val="150000"/>
              </a:lnSpc>
              <a:spcBef>
                <a:spcPts val="0"/>
              </a:spcBef>
              <a:spcAft>
                <a:spcPts val="0"/>
              </a:spcAft>
              <a:buNone/>
            </a:pPr>
            <a:r>
              <a:rPr lang="en-US" sz="1050">
                <a:effectLst/>
                <a:latin typeface="Calibri"/>
                <a:ea typeface="Calibri"/>
                <a:cs typeface="Times New Roman"/>
              </a:rPr>
              <a:t>[2] A. </a:t>
            </a:r>
            <a:r>
              <a:rPr lang="en-US" sz="1050" err="1">
                <a:effectLst/>
                <a:latin typeface="Calibri"/>
                <a:ea typeface="Calibri"/>
                <a:cs typeface="Times New Roman"/>
              </a:rPr>
              <a:t>Heilmeier</a:t>
            </a:r>
            <a:r>
              <a:rPr lang="en-US" sz="1050">
                <a:effectLst/>
                <a:latin typeface="Calibri"/>
                <a:ea typeface="Calibri"/>
                <a:cs typeface="Times New Roman"/>
              </a:rPr>
              <a:t>, M. Graf, J. Betz, and M. </a:t>
            </a:r>
            <a:r>
              <a:rPr lang="en-US" sz="1050" err="1">
                <a:effectLst/>
                <a:latin typeface="Calibri"/>
                <a:ea typeface="Calibri"/>
                <a:cs typeface="Times New Roman"/>
              </a:rPr>
              <a:t>Lienkamp</a:t>
            </a:r>
            <a:r>
              <a:rPr lang="en-US" sz="1050">
                <a:effectLst/>
                <a:latin typeface="Calibri"/>
                <a:ea typeface="Calibri"/>
                <a:cs typeface="Times New Roman"/>
              </a:rPr>
              <a:t>. Application of monte </a:t>
            </a:r>
            <a:r>
              <a:rPr lang="en-US" sz="1050" err="1">
                <a:effectLst/>
                <a:latin typeface="Calibri"/>
                <a:ea typeface="Calibri"/>
                <a:cs typeface="Times New Roman"/>
              </a:rPr>
              <a:t>carlo</a:t>
            </a:r>
            <a:r>
              <a:rPr lang="en-US" sz="1050">
                <a:effectLst/>
                <a:latin typeface="Calibri"/>
                <a:ea typeface="Calibri"/>
                <a:cs typeface="Times New Roman"/>
              </a:rPr>
              <a:t> methods to consider probabilistic effects in a race simulation for circuit motorsport. Appl. Sci., 10:4229, 2020. </a:t>
            </a:r>
            <a:r>
              <a:rPr lang="en-US" sz="1050" u="sng">
                <a:solidFill>
                  <a:srgbClr val="0563C1"/>
                </a:solidFill>
                <a:effectLst/>
                <a:latin typeface="Calibri"/>
                <a:ea typeface="Calibri"/>
                <a:cs typeface="Times New Roman"/>
                <a:hlinkClick r:id="rId3"/>
              </a:rPr>
              <a:t>https://www.mdpi.com/2076-3417/10/12/4229</a:t>
            </a:r>
            <a:r>
              <a:rPr lang="en-US" sz="1050">
                <a:effectLst/>
                <a:latin typeface="Calibri"/>
                <a:ea typeface="Calibri"/>
                <a:cs typeface="Times New Roman"/>
              </a:rPr>
              <a:t>.</a:t>
            </a:r>
          </a:p>
          <a:p>
            <a:pPr marL="0" marR="0" indent="0">
              <a:lnSpc>
                <a:spcPct val="150000"/>
              </a:lnSpc>
              <a:spcBef>
                <a:spcPts val="0"/>
              </a:spcBef>
              <a:spcAft>
                <a:spcPts val="0"/>
              </a:spcAft>
              <a:buNone/>
            </a:pPr>
            <a:r>
              <a:rPr lang="en-US" sz="1050">
                <a:effectLst/>
                <a:latin typeface="Calibri"/>
                <a:ea typeface="Calibri"/>
                <a:cs typeface="Times New Roman"/>
              </a:rPr>
              <a:t>[3] T. </a:t>
            </a:r>
            <a:r>
              <a:rPr lang="en-US" sz="1050" err="1">
                <a:effectLst/>
                <a:latin typeface="Calibri"/>
                <a:ea typeface="Calibri"/>
                <a:cs typeface="Times New Roman"/>
              </a:rPr>
              <a:t>Tulabandhula</a:t>
            </a:r>
            <a:r>
              <a:rPr lang="en-US" sz="1050">
                <a:effectLst/>
                <a:latin typeface="Calibri"/>
                <a:ea typeface="Calibri"/>
                <a:cs typeface="Times New Roman"/>
              </a:rPr>
              <a:t> and C. Rudin. Tire changes, fresh air and yellow flags: challenges in predictive analytics for professional racing. Big Data, 2:97–112, 2014. </a:t>
            </a:r>
            <a:r>
              <a:rPr lang="en-US" sz="1050" u="sng">
                <a:solidFill>
                  <a:srgbClr val="0563C1"/>
                </a:solidFill>
                <a:effectLst/>
                <a:latin typeface="Calibri"/>
                <a:ea typeface="Calibri"/>
                <a:cs typeface="Times New Roman"/>
                <a:hlinkClick r:id="rId4"/>
              </a:rPr>
              <a:t>https://www.liebertpub.com/doi/10.1089/big.2014.0018</a:t>
            </a:r>
            <a:endParaRPr lang="en-US" sz="1050">
              <a:effectLst/>
              <a:latin typeface="Calibri"/>
              <a:ea typeface="Calibri"/>
              <a:cs typeface="Times New Roman"/>
            </a:endParaRPr>
          </a:p>
          <a:p>
            <a:pPr marL="0" marR="0" indent="0">
              <a:lnSpc>
                <a:spcPct val="150000"/>
              </a:lnSpc>
              <a:spcBef>
                <a:spcPts val="0"/>
              </a:spcBef>
              <a:spcAft>
                <a:spcPts val="0"/>
              </a:spcAft>
              <a:buNone/>
            </a:pPr>
            <a:r>
              <a:rPr lang="en-US" sz="1050">
                <a:effectLst/>
                <a:latin typeface="Calibri"/>
                <a:ea typeface="Calibri"/>
                <a:cs typeface="Times New Roman"/>
              </a:rPr>
              <a:t>[4] J. </a:t>
            </a:r>
            <a:r>
              <a:rPr lang="en-US" sz="1050" err="1">
                <a:effectLst/>
                <a:latin typeface="Calibri"/>
                <a:ea typeface="Calibri"/>
                <a:cs typeface="Times New Roman"/>
              </a:rPr>
              <a:t>Bekker</a:t>
            </a:r>
            <a:r>
              <a:rPr lang="en-US" sz="1050">
                <a:effectLst/>
                <a:latin typeface="Calibri"/>
                <a:ea typeface="Calibri"/>
                <a:cs typeface="Times New Roman"/>
              </a:rPr>
              <a:t> and W. </a:t>
            </a:r>
            <a:r>
              <a:rPr lang="en-US" sz="1050" err="1">
                <a:effectLst/>
                <a:latin typeface="Calibri"/>
                <a:ea typeface="Calibri"/>
                <a:cs typeface="Times New Roman"/>
              </a:rPr>
              <a:t>Lotz</a:t>
            </a:r>
            <a:r>
              <a:rPr lang="en-US" sz="1050">
                <a:effectLst/>
                <a:latin typeface="Calibri"/>
                <a:ea typeface="Calibri"/>
                <a:cs typeface="Times New Roman"/>
              </a:rPr>
              <a:t>. Planning Formula One race strategies using discrete-event simulation. J. Operational Res. Soc., 60:952–961, 2009.</a:t>
            </a:r>
          </a:p>
          <a:p>
            <a:pPr marL="0" marR="0" indent="0">
              <a:lnSpc>
                <a:spcPct val="150000"/>
              </a:lnSpc>
              <a:spcBef>
                <a:spcPts val="0"/>
              </a:spcBef>
              <a:spcAft>
                <a:spcPts val="0"/>
              </a:spcAft>
              <a:buNone/>
            </a:pPr>
            <a:r>
              <a:rPr lang="en-US" sz="1050">
                <a:effectLst/>
                <a:latin typeface="Calibri"/>
                <a:ea typeface="Calibri"/>
                <a:cs typeface="Times New Roman"/>
              </a:rPr>
              <a:t>[5] FIA. Event &amp; Timing Information, 2022. </a:t>
            </a:r>
            <a:r>
              <a:rPr lang="en-US" sz="1050" u="sng">
                <a:solidFill>
                  <a:srgbClr val="0563C1"/>
                </a:solidFill>
                <a:effectLst/>
                <a:latin typeface="Calibri"/>
                <a:ea typeface="Calibri"/>
                <a:cs typeface="Times New Roman"/>
                <a:hlinkClick r:id="rId5"/>
              </a:rPr>
              <a:t>https://www.fia.com/events/fia-formula-one-world-championship/season-2022/saudi-arabian-grand-prix/eventtiming</a:t>
            </a:r>
            <a:endParaRPr lang="en-US" sz="1050">
              <a:effectLst/>
              <a:latin typeface="Calibri"/>
              <a:ea typeface="Calibri"/>
              <a:cs typeface="Times New Roman"/>
            </a:endParaRPr>
          </a:p>
          <a:p>
            <a:pPr marL="0" marR="0" indent="0">
              <a:lnSpc>
                <a:spcPct val="150000"/>
              </a:lnSpc>
              <a:spcBef>
                <a:spcPts val="0"/>
              </a:spcBef>
              <a:spcAft>
                <a:spcPts val="0"/>
              </a:spcAft>
              <a:buNone/>
            </a:pPr>
            <a:r>
              <a:rPr lang="en-US" sz="1050">
                <a:effectLst/>
                <a:latin typeface="Calibri"/>
                <a:ea typeface="Calibri"/>
                <a:cs typeface="Times New Roman"/>
              </a:rPr>
              <a:t>[6] L. Smith. Formula 1 Racing Often Comes Down to the Tires. The New York Times, 2022. </a:t>
            </a:r>
            <a:r>
              <a:rPr lang="en-US" sz="1050" u="sng">
                <a:solidFill>
                  <a:srgbClr val="0563C1"/>
                </a:solidFill>
                <a:effectLst/>
                <a:latin typeface="Calibri"/>
                <a:ea typeface="Calibri"/>
                <a:cs typeface="Times New Roman"/>
                <a:hlinkClick r:id="rId6"/>
              </a:rPr>
              <a:t>https://www.nytimes.com/2022/10/06/sports/autoracing/f1-tires-racing.html</a:t>
            </a:r>
            <a:r>
              <a:rPr lang="en-US" sz="1050">
                <a:effectLst/>
                <a:latin typeface="Calibri"/>
                <a:ea typeface="Calibri"/>
                <a:cs typeface="Times New Roman"/>
              </a:rPr>
              <a:t>.</a:t>
            </a:r>
          </a:p>
          <a:p>
            <a:pPr marL="0" indent="0">
              <a:lnSpc>
                <a:spcPct val="150000"/>
              </a:lnSpc>
              <a:spcBef>
                <a:spcPts val="0"/>
              </a:spcBef>
              <a:buNone/>
            </a:pPr>
            <a:r>
              <a:rPr lang="en-US" sz="1050">
                <a:effectLst/>
                <a:latin typeface="Calibri"/>
                <a:ea typeface="Calibri"/>
                <a:cs typeface="Times New Roman"/>
              </a:rPr>
              <a:t>[7] C. </a:t>
            </a:r>
            <a:r>
              <a:rPr lang="en-US" sz="1050" err="1">
                <a:effectLst/>
                <a:latin typeface="Calibri"/>
                <a:ea typeface="Calibri"/>
                <a:cs typeface="Times New Roman"/>
              </a:rPr>
              <a:t>Medland</a:t>
            </a:r>
            <a:r>
              <a:rPr lang="en-US" sz="1050">
                <a:effectLst/>
                <a:latin typeface="Calibri"/>
                <a:ea typeface="Calibri"/>
                <a:cs typeface="Times New Roman"/>
              </a:rPr>
              <a:t>. What are the possible race strategies for the </a:t>
            </a:r>
            <a:r>
              <a:rPr lang="en-US" sz="1050" err="1">
                <a:effectLst/>
                <a:latin typeface="Calibri"/>
                <a:ea typeface="Calibri"/>
                <a:cs typeface="Times New Roman"/>
              </a:rPr>
              <a:t>Portguese</a:t>
            </a:r>
            <a:r>
              <a:rPr lang="en-US" sz="1050">
                <a:effectLst/>
                <a:latin typeface="Calibri"/>
                <a:ea typeface="Calibri"/>
                <a:cs typeface="Times New Roman"/>
              </a:rPr>
              <a:t> Grand Prix? F1 Strategy Guide. FIA, 2021. </a:t>
            </a:r>
            <a:r>
              <a:rPr lang="en-US" sz="1050" u="sng">
                <a:solidFill>
                  <a:srgbClr val="0563C1"/>
                </a:solidFill>
                <a:effectLst/>
                <a:latin typeface="Calibri"/>
                <a:ea typeface="Calibri"/>
                <a:cs typeface="Times New Roman"/>
                <a:hlinkClick r:id="rId7"/>
              </a:rPr>
              <a:t>https://www.formula1.com/en/latest/article.strategy-guide-what-are-the-possible-race-strategies-for-the-portuguese.QD1Mt2DmtE3A4las99xyZ.html</a:t>
            </a:r>
            <a:r>
              <a:rPr lang="en-US" sz="1050">
                <a:latin typeface="Calibri"/>
                <a:ea typeface="Calibri"/>
                <a:cs typeface="Times New Roman"/>
              </a:rPr>
              <a:t> </a:t>
            </a:r>
          </a:p>
          <a:p>
            <a:pPr marL="0" marR="0" indent="0">
              <a:lnSpc>
                <a:spcPct val="150000"/>
              </a:lnSpc>
              <a:spcBef>
                <a:spcPts val="0"/>
              </a:spcBef>
              <a:spcAft>
                <a:spcPts val="0"/>
              </a:spcAft>
              <a:buNone/>
            </a:pPr>
            <a:r>
              <a:rPr lang="en-US" sz="1050">
                <a:latin typeface="Calibri"/>
                <a:ea typeface="Calibri"/>
                <a:cs typeface="Times New Roman"/>
              </a:rPr>
              <a:t>[8] </a:t>
            </a:r>
            <a:r>
              <a:rPr lang="en-US" sz="1050">
                <a:effectLst/>
                <a:latin typeface="Calibri"/>
                <a:ea typeface="Calibri"/>
                <a:cs typeface="Times New Roman"/>
              </a:rPr>
              <a:t>TUMFTM race-simulation. A race simulation to determine a race strategy for motorsport circuit races. Race strategy in this context means the determination of pit stops. </a:t>
            </a:r>
            <a:r>
              <a:rPr lang="en-US" sz="1050" u="sng">
                <a:solidFill>
                  <a:srgbClr val="0563C1"/>
                </a:solidFill>
                <a:effectLst/>
                <a:latin typeface="Calibri"/>
                <a:ea typeface="Calibri"/>
                <a:cs typeface="Times New Roman"/>
                <a:hlinkClick r:id="rId8"/>
              </a:rPr>
              <a:t>https://github.com/TUMFTM/race-simulation</a:t>
            </a:r>
            <a:endParaRPr lang="en-US" sz="1050">
              <a:effectLst/>
              <a:latin typeface="Calibri"/>
              <a:ea typeface="Calibri"/>
              <a:cs typeface="Times New Roman"/>
            </a:endParaRPr>
          </a:p>
          <a:p>
            <a:pPr marL="0" indent="0">
              <a:buNone/>
            </a:pPr>
            <a:r>
              <a:rPr lang="en-US" sz="1050"/>
              <a:t>[9] Fast F1 Python API. https://</a:t>
            </a:r>
            <a:r>
              <a:rPr lang="en-US" sz="1050" err="1"/>
              <a:t>github.com</a:t>
            </a:r>
            <a:r>
              <a:rPr lang="en-US" sz="1050"/>
              <a:t>/</a:t>
            </a:r>
            <a:r>
              <a:rPr lang="en-US" sz="1050" err="1"/>
              <a:t>theOehrly</a:t>
            </a:r>
            <a:r>
              <a:rPr lang="en-US" sz="1050"/>
              <a:t>/Fast-F1 </a:t>
            </a:r>
            <a:endParaRPr lang="en-US" sz="1050">
              <a:ea typeface="Calibri"/>
              <a:cs typeface="Calibri"/>
            </a:endParaRPr>
          </a:p>
          <a:p>
            <a:pPr marL="0" indent="0">
              <a:buNone/>
            </a:pPr>
            <a:r>
              <a:rPr lang="en-US" sz="1050"/>
              <a:t>[10] M. Isola. 2022 Hungarian Grand Prix Preview. Pirelli. Jul. 25, 2022.https://</a:t>
            </a:r>
            <a:r>
              <a:rPr lang="en-US" sz="1050" err="1"/>
              <a:t>press.pirelli.com</a:t>
            </a:r>
            <a:r>
              <a:rPr lang="en-US" sz="1050"/>
              <a:t>/2022-hungarian-grand-prix---preview/</a:t>
            </a:r>
            <a:endParaRPr lang="en-US" sz="1050">
              <a:ea typeface="Calibri"/>
              <a:cs typeface="Calibri"/>
            </a:endParaRPr>
          </a:p>
          <a:p>
            <a:pPr marL="0" indent="0">
              <a:buNone/>
            </a:pPr>
            <a:r>
              <a:rPr lang="en-US" sz="1050"/>
              <a:t>[11] “Ferrari Disaster Class: Is Hard compound ever going to work? A deep-analysis of tire degradation” Tracing Insights. Aug. 4, 2022.. </a:t>
            </a:r>
            <a:r>
              <a:rPr lang="en-US" sz="1050">
                <a:hlinkClick r:id="rId9"/>
              </a:rPr>
              <a:t>https://tracinginsights.substack.com/p/ferrari-disaster-class-is-hard-compound</a:t>
            </a:r>
            <a:endParaRPr lang="en-US" sz="1050">
              <a:cs typeface="Calibri"/>
              <a:hlinkClick r:id="rId9"/>
            </a:endParaRPr>
          </a:p>
          <a:p>
            <a:pPr marL="0" indent="0">
              <a:buNone/>
            </a:pPr>
            <a:r>
              <a:rPr lang="en-US" sz="1050">
                <a:ea typeface="+mn-lt"/>
                <a:cs typeface="+mn-lt"/>
              </a:rPr>
              <a:t>[12] </a:t>
            </a:r>
            <a:r>
              <a:rPr lang="en-US" sz="1050" err="1">
                <a:ea typeface="+mn-lt"/>
                <a:cs typeface="+mn-lt"/>
              </a:rPr>
              <a:t>Heilmeier</a:t>
            </a:r>
            <a:r>
              <a:rPr lang="en-US" sz="1050">
                <a:ea typeface="+mn-lt"/>
                <a:cs typeface="+mn-lt"/>
              </a:rPr>
              <a:t> A, </a:t>
            </a:r>
            <a:r>
              <a:rPr lang="en-US" sz="1050" err="1">
                <a:ea typeface="+mn-lt"/>
                <a:cs typeface="+mn-lt"/>
              </a:rPr>
              <a:t>Thomaser</a:t>
            </a:r>
            <a:r>
              <a:rPr lang="en-US" sz="1050">
                <a:ea typeface="+mn-lt"/>
                <a:cs typeface="+mn-lt"/>
              </a:rPr>
              <a:t> A, Graf M, Betz J. Virtual Strategy Engineer: Using Artificial Neural Networks for Making Race Strategy Decisions in Circuit Motorsport. </a:t>
            </a:r>
            <a:r>
              <a:rPr lang="en-US" sz="1050" i="1">
                <a:ea typeface="+mn-lt"/>
                <a:cs typeface="+mn-lt"/>
              </a:rPr>
              <a:t>Applied Sciences</a:t>
            </a:r>
            <a:r>
              <a:rPr lang="en-US" sz="1050">
                <a:ea typeface="+mn-lt"/>
                <a:cs typeface="+mn-lt"/>
              </a:rPr>
              <a:t>. 2020; 10(21):7805. </a:t>
            </a:r>
            <a:r>
              <a:rPr lang="en-US" sz="1050">
                <a:ea typeface="+mn-lt"/>
                <a:cs typeface="+mn-lt"/>
                <a:hlinkClick r:id="rId10"/>
              </a:rPr>
              <a:t>https://doi.org/10.3390/app10217805</a:t>
            </a:r>
            <a:endParaRPr lang="en-US" sz="900">
              <a:ea typeface="Calibri" panose="020F0502020204030204"/>
              <a:cs typeface="Calibri" panose="020F0502020204030204"/>
            </a:endParaRPr>
          </a:p>
          <a:p>
            <a:pPr marL="0" indent="0">
              <a:buNone/>
            </a:pPr>
            <a:r>
              <a:rPr lang="en-US" sz="1050">
                <a:ea typeface="Calibri"/>
                <a:cs typeface="Calibri"/>
              </a:rPr>
              <a:t>[13] Gupta, </a:t>
            </a:r>
            <a:r>
              <a:rPr lang="en-US" sz="1050" err="1">
                <a:ea typeface="Calibri"/>
                <a:cs typeface="Calibri"/>
              </a:rPr>
              <a:t>Ekagra</a:t>
            </a:r>
            <a:r>
              <a:rPr lang="en-US" sz="1050">
                <a:ea typeface="Calibri"/>
                <a:cs typeface="Calibri"/>
              </a:rPr>
              <a:t>. "The Red Bull &amp; Mercedes Strategy Masterclass: Hungarian GP Data Analysis." </a:t>
            </a:r>
            <a:r>
              <a:rPr lang="en-US" sz="1050" err="1">
                <a:ea typeface="Calibri"/>
                <a:cs typeface="Calibri"/>
              </a:rPr>
              <a:t>MotorSport</a:t>
            </a:r>
            <a:r>
              <a:rPr lang="en-US" sz="1050">
                <a:ea typeface="Calibri"/>
                <a:cs typeface="Calibri"/>
              </a:rPr>
              <a:t> Magazine, 1 Aug. 2022, </a:t>
            </a:r>
            <a:r>
              <a:rPr lang="en-US" sz="1050" err="1">
                <a:ea typeface="Calibri"/>
                <a:cs typeface="Calibri"/>
              </a:rPr>
              <a:t>www.motorsportmagazine.com</a:t>
            </a:r>
            <a:r>
              <a:rPr lang="en-US" sz="1050">
                <a:ea typeface="Calibri"/>
                <a:cs typeface="Calibri"/>
              </a:rPr>
              <a:t>/articles/single-seaters/f1/red-bull-and-mercedes-show-the-assertive-strategy-that-wins-titles-hungarian-gp-data-analysis/.</a:t>
            </a:r>
          </a:p>
          <a:p>
            <a:pPr marL="0" indent="0">
              <a:buNone/>
            </a:pPr>
            <a:endParaRPr lang="en-US" sz="700">
              <a:ea typeface="Calibri" panose="020F0502020204030204"/>
              <a:cs typeface="Calibri"/>
            </a:endParaRPr>
          </a:p>
        </p:txBody>
      </p:sp>
      <p:sp>
        <p:nvSpPr>
          <p:cNvPr id="4" name="Slide Number Placeholder 3">
            <a:extLst>
              <a:ext uri="{FF2B5EF4-FFF2-40B4-BE49-F238E27FC236}">
                <a16:creationId xmlns:a16="http://schemas.microsoft.com/office/drawing/2014/main" id="{842682AA-4388-41C9-D8EA-835907A504A3}"/>
              </a:ext>
            </a:extLst>
          </p:cNvPr>
          <p:cNvSpPr>
            <a:spLocks noGrp="1"/>
          </p:cNvSpPr>
          <p:nvPr>
            <p:ph type="sldNum" sz="quarter" idx="12"/>
          </p:nvPr>
        </p:nvSpPr>
        <p:spPr/>
        <p:txBody>
          <a:bodyPr/>
          <a:lstStyle/>
          <a:p>
            <a:fld id="{48F63A3B-78C7-47BE-AE5E-E10140E04643}" type="slidenum">
              <a:rPr lang="en-US" smtClean="0"/>
              <a:t>44</a:t>
            </a:fld>
            <a:endParaRPr lang="en-US"/>
          </a:p>
        </p:txBody>
      </p:sp>
    </p:spTree>
    <p:extLst>
      <p:ext uri="{BB962C8B-B14F-4D97-AF65-F5344CB8AC3E}">
        <p14:creationId xmlns:p14="http://schemas.microsoft.com/office/powerpoint/2010/main" val="1675618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3668-DEA3-1B8E-71AB-4E0F7B771FB8}"/>
              </a:ext>
            </a:extLst>
          </p:cNvPr>
          <p:cNvSpPr>
            <a:spLocks noGrp="1"/>
          </p:cNvSpPr>
          <p:nvPr>
            <p:ph type="title"/>
          </p:nvPr>
        </p:nvSpPr>
        <p:spPr/>
        <p:txBody>
          <a:bodyPr/>
          <a:lstStyle/>
          <a:p>
            <a:r>
              <a:rPr lang="en-US"/>
              <a:t>Finding shortest race time</a:t>
            </a:r>
          </a:p>
        </p:txBody>
      </p:sp>
      <p:sp>
        <p:nvSpPr>
          <p:cNvPr id="4" name="Slide Number Placeholder 3">
            <a:extLst>
              <a:ext uri="{FF2B5EF4-FFF2-40B4-BE49-F238E27FC236}">
                <a16:creationId xmlns:a16="http://schemas.microsoft.com/office/drawing/2014/main" id="{C16D3B62-9478-C711-211C-2C4C3D3BC5CA}"/>
              </a:ext>
            </a:extLst>
          </p:cNvPr>
          <p:cNvSpPr>
            <a:spLocks noGrp="1"/>
          </p:cNvSpPr>
          <p:nvPr>
            <p:ph type="sldNum" sz="quarter" idx="12"/>
          </p:nvPr>
        </p:nvSpPr>
        <p:spPr/>
        <p:txBody>
          <a:bodyPr/>
          <a:lstStyle/>
          <a:p>
            <a:fld id="{48F63A3B-78C7-47BE-AE5E-E10140E04643}" type="slidenum">
              <a:rPr lang="en-US" smtClean="0"/>
              <a:t>45</a:t>
            </a:fld>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5854571C-7C48-3840-0BC3-C0D4DAE061C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0647"/>
          <a:stretch/>
        </p:blipFill>
        <p:spPr>
          <a:xfrm>
            <a:off x="861709" y="2446598"/>
            <a:ext cx="10539109" cy="1964803"/>
          </a:xfrm>
          <a:prstGeom prst="rect">
            <a:avLst/>
          </a:prstGeom>
        </p:spPr>
      </p:pic>
    </p:spTree>
    <p:extLst>
      <p:ext uri="{BB962C8B-B14F-4D97-AF65-F5344CB8AC3E}">
        <p14:creationId xmlns:p14="http://schemas.microsoft.com/office/powerpoint/2010/main" val="335434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8E3F-A1F7-C9CB-5C93-5345DF5E97DE}"/>
              </a:ext>
            </a:extLst>
          </p:cNvPr>
          <p:cNvSpPr>
            <a:spLocks noGrp="1"/>
          </p:cNvSpPr>
          <p:nvPr>
            <p:ph type="title"/>
          </p:nvPr>
        </p:nvSpPr>
        <p:spPr/>
        <p:txBody>
          <a:bodyPr>
            <a:normAutofit/>
          </a:bodyPr>
          <a:lstStyle/>
          <a:p>
            <a:pPr algn="l"/>
            <a:r>
              <a:rPr lang="en-US" b="0" i="0">
                <a:solidFill>
                  <a:schemeClr val="tx2"/>
                </a:solidFill>
                <a:effectLst/>
                <a:latin typeface="F1"/>
              </a:rPr>
              <a:t>Hungarian Grand Prix 2022</a:t>
            </a:r>
            <a:endParaRPr lang="en-US"/>
          </a:p>
        </p:txBody>
      </p:sp>
      <p:sp>
        <p:nvSpPr>
          <p:cNvPr id="7" name="Content Placeholder 6">
            <a:extLst>
              <a:ext uri="{FF2B5EF4-FFF2-40B4-BE49-F238E27FC236}">
                <a16:creationId xmlns:a16="http://schemas.microsoft.com/office/drawing/2014/main" id="{EDF997B6-0B80-DDF3-68C6-A03788C1ACDF}"/>
              </a:ext>
            </a:extLst>
          </p:cNvPr>
          <p:cNvSpPr>
            <a:spLocks noGrp="1"/>
          </p:cNvSpPr>
          <p:nvPr>
            <p:ph idx="1"/>
          </p:nvPr>
        </p:nvSpPr>
        <p:spPr/>
        <p:txBody>
          <a:bodyPr>
            <a:normAutofit fontScale="92500" lnSpcReduction="20000"/>
          </a:bodyPr>
          <a:lstStyle/>
          <a:p>
            <a:pPr marL="0" indent="0">
              <a:lnSpc>
                <a:spcPct val="150000"/>
              </a:lnSpc>
              <a:buNone/>
            </a:pPr>
            <a:r>
              <a:rPr lang="en-US"/>
              <a:t>Budapest, Hungary</a:t>
            </a:r>
          </a:p>
          <a:p>
            <a:pPr marL="0" indent="0">
              <a:lnSpc>
                <a:spcPct val="150000"/>
              </a:lnSpc>
              <a:buNone/>
            </a:pPr>
            <a:r>
              <a:rPr lang="en-US"/>
              <a:t>First Grand Prix   </a:t>
            </a:r>
            <a:r>
              <a:rPr lang="en-US" b="1">
                <a:solidFill>
                  <a:srgbClr val="C00000"/>
                </a:solidFill>
              </a:rPr>
              <a:t>1986</a:t>
            </a:r>
          </a:p>
          <a:p>
            <a:pPr marL="0" indent="0">
              <a:lnSpc>
                <a:spcPct val="150000"/>
              </a:lnSpc>
              <a:buNone/>
            </a:pPr>
            <a:r>
              <a:rPr lang="en-US"/>
              <a:t>Number of Laps  </a:t>
            </a:r>
            <a:r>
              <a:rPr lang="en-US" b="1">
                <a:solidFill>
                  <a:srgbClr val="C00000"/>
                </a:solidFill>
              </a:rPr>
              <a:t>70</a:t>
            </a:r>
          </a:p>
          <a:p>
            <a:pPr marL="0" indent="0">
              <a:lnSpc>
                <a:spcPct val="150000"/>
              </a:lnSpc>
              <a:buNone/>
            </a:pPr>
            <a:r>
              <a:rPr lang="en-US"/>
              <a:t>Circuit Length      </a:t>
            </a:r>
            <a:r>
              <a:rPr lang="en-US" b="1">
                <a:solidFill>
                  <a:srgbClr val="C00000"/>
                </a:solidFill>
              </a:rPr>
              <a:t>4.381 km </a:t>
            </a:r>
            <a:r>
              <a:rPr lang="en-US" sz="1900">
                <a:solidFill>
                  <a:srgbClr val="580604"/>
                </a:solidFill>
              </a:rPr>
              <a:t>(2.72 mi) </a:t>
            </a:r>
          </a:p>
          <a:p>
            <a:pPr marL="0" indent="0">
              <a:lnSpc>
                <a:spcPct val="150000"/>
              </a:lnSpc>
              <a:buNone/>
            </a:pPr>
            <a:r>
              <a:rPr lang="en-US"/>
              <a:t>Race Distance      </a:t>
            </a:r>
            <a:r>
              <a:rPr lang="en-US" b="1">
                <a:solidFill>
                  <a:srgbClr val="C00000"/>
                </a:solidFill>
              </a:rPr>
              <a:t>306.63 km </a:t>
            </a:r>
            <a:r>
              <a:rPr lang="en-US" sz="1900">
                <a:solidFill>
                  <a:srgbClr val="580604"/>
                </a:solidFill>
              </a:rPr>
              <a:t>(190.53 mi) </a:t>
            </a:r>
            <a:endParaRPr lang="en-US" sz="1900" b="1">
              <a:solidFill>
                <a:srgbClr val="580604"/>
              </a:solidFill>
            </a:endParaRPr>
          </a:p>
          <a:p>
            <a:pPr marL="0" indent="0">
              <a:lnSpc>
                <a:spcPct val="150000"/>
              </a:lnSpc>
              <a:buNone/>
            </a:pPr>
            <a:r>
              <a:rPr lang="en-US"/>
              <a:t>Lap Record           </a:t>
            </a:r>
            <a:r>
              <a:rPr lang="en-US" b="1">
                <a:solidFill>
                  <a:srgbClr val="C00000"/>
                </a:solidFill>
              </a:rPr>
              <a:t>1:16.627</a:t>
            </a:r>
            <a:br>
              <a:rPr lang="en-US"/>
            </a:br>
            <a:r>
              <a:rPr lang="en-US"/>
              <a:t>                               </a:t>
            </a:r>
            <a:r>
              <a:rPr lang="en-US" sz="1700">
                <a:solidFill>
                  <a:srgbClr val="580604"/>
                </a:solidFill>
              </a:rPr>
              <a:t>Lewis Hamilton (2020)</a:t>
            </a:r>
            <a:endParaRPr lang="en-US">
              <a:solidFill>
                <a:srgbClr val="580604"/>
              </a:solidFill>
            </a:endParaRPr>
          </a:p>
        </p:txBody>
      </p:sp>
      <p:sp>
        <p:nvSpPr>
          <p:cNvPr id="5" name="Slide Number Placeholder 4">
            <a:extLst>
              <a:ext uri="{FF2B5EF4-FFF2-40B4-BE49-F238E27FC236}">
                <a16:creationId xmlns:a16="http://schemas.microsoft.com/office/drawing/2014/main" id="{74BE913D-F117-64F1-4AB7-A1EB617F39E7}"/>
              </a:ext>
            </a:extLst>
          </p:cNvPr>
          <p:cNvSpPr>
            <a:spLocks noGrp="1"/>
          </p:cNvSpPr>
          <p:nvPr>
            <p:ph type="sldNum" sz="quarter" idx="12"/>
          </p:nvPr>
        </p:nvSpPr>
        <p:spPr/>
        <p:txBody>
          <a:bodyPr/>
          <a:lstStyle/>
          <a:p>
            <a:fld id="{48F63A3B-78C7-47BE-AE5E-E10140E04643}" type="slidenum">
              <a:rPr lang="en-US" smtClean="0"/>
              <a:t>5</a:t>
            </a:fld>
            <a:endParaRPr lang="en-US"/>
          </a:p>
        </p:txBody>
      </p:sp>
      <p:pic>
        <p:nvPicPr>
          <p:cNvPr id="6146" name="Picture 2" descr="Hungarian Grand Prix 2022 - F1 Race">
            <a:extLst>
              <a:ext uri="{FF2B5EF4-FFF2-40B4-BE49-F238E27FC236}">
                <a16:creationId xmlns:a16="http://schemas.microsoft.com/office/drawing/2014/main" id="{569CCE9E-6BBE-8F7D-318A-98BB394CB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42" r="11600"/>
          <a:stretch/>
        </p:blipFill>
        <p:spPr bwMode="auto">
          <a:xfrm>
            <a:off x="5528249" y="1565195"/>
            <a:ext cx="6382099" cy="479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4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AE4D-505D-9775-32D1-F214BB85D29A}"/>
              </a:ext>
            </a:extLst>
          </p:cNvPr>
          <p:cNvSpPr>
            <a:spLocks noGrp="1"/>
          </p:cNvSpPr>
          <p:nvPr>
            <p:ph type="title"/>
          </p:nvPr>
        </p:nvSpPr>
        <p:spPr/>
        <p:txBody>
          <a:bodyPr/>
          <a:lstStyle/>
          <a:p>
            <a:r>
              <a:rPr lang="en-US"/>
              <a:t>Race story: hard tire was a “turning point”</a:t>
            </a:r>
          </a:p>
        </p:txBody>
      </p:sp>
      <p:sp>
        <p:nvSpPr>
          <p:cNvPr id="4" name="Slide Number Placeholder 3">
            <a:extLst>
              <a:ext uri="{FF2B5EF4-FFF2-40B4-BE49-F238E27FC236}">
                <a16:creationId xmlns:a16="http://schemas.microsoft.com/office/drawing/2014/main" id="{B1FC87E4-FD25-DDB8-8238-5459CF438AC3}"/>
              </a:ext>
            </a:extLst>
          </p:cNvPr>
          <p:cNvSpPr>
            <a:spLocks noGrp="1"/>
          </p:cNvSpPr>
          <p:nvPr>
            <p:ph type="sldNum" sz="quarter" idx="12"/>
          </p:nvPr>
        </p:nvSpPr>
        <p:spPr/>
        <p:txBody>
          <a:bodyPr/>
          <a:lstStyle/>
          <a:p>
            <a:fld id="{48F63A3B-78C7-47BE-AE5E-E10140E04643}" type="slidenum">
              <a:rPr lang="en-US" smtClean="0"/>
              <a:t>6</a:t>
            </a:fld>
            <a:endParaRPr lang="en-US"/>
          </a:p>
        </p:txBody>
      </p:sp>
      <p:pic>
        <p:nvPicPr>
          <p:cNvPr id="8194" name="Picture 2" descr="cumulative delta graph for 2022 Hungarian GP">
            <a:extLst>
              <a:ext uri="{FF2B5EF4-FFF2-40B4-BE49-F238E27FC236}">
                <a16:creationId xmlns:a16="http://schemas.microsoft.com/office/drawing/2014/main" id="{B1793538-B686-2D24-AE99-EE64E289D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1"/>
          <a:stretch/>
        </p:blipFill>
        <p:spPr bwMode="auto">
          <a:xfrm>
            <a:off x="1572770" y="1622426"/>
            <a:ext cx="9046459" cy="4802187"/>
          </a:xfrm>
          <a:prstGeom prst="rect">
            <a:avLst/>
          </a:prstGeom>
          <a:noFill/>
          <a:extLst>
            <a:ext uri="{909E8E84-426E-40DD-AFC4-6F175D3DCCD1}">
              <a14:hiddenFill xmlns:a14="http://schemas.microsoft.com/office/drawing/2010/main">
                <a:solidFill>
                  <a:srgbClr val="FFFFFF"/>
                </a:solidFill>
              </a14:hiddenFill>
            </a:ext>
          </a:extLst>
        </p:spPr>
      </p:pic>
      <p:sp>
        <p:nvSpPr>
          <p:cNvPr id="8" name="Donut 7">
            <a:extLst>
              <a:ext uri="{FF2B5EF4-FFF2-40B4-BE49-F238E27FC236}">
                <a16:creationId xmlns:a16="http://schemas.microsoft.com/office/drawing/2014/main" id="{428DB6E4-7133-0E5A-632A-7BCD0397965D}"/>
              </a:ext>
            </a:extLst>
          </p:cNvPr>
          <p:cNvSpPr/>
          <p:nvPr/>
        </p:nvSpPr>
        <p:spPr>
          <a:xfrm>
            <a:off x="6177022" y="3692518"/>
            <a:ext cx="1450693" cy="1609874"/>
          </a:xfrm>
          <a:prstGeom prst="donut">
            <a:avLst>
              <a:gd name="adj" fmla="val 1197"/>
            </a:avLst>
          </a:prstGeom>
          <a:solidFill>
            <a:schemeClr val="tx2">
              <a:lumMod val="7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2781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4972-D7D7-4A71-F42F-1CF8DCDE1C65}"/>
              </a:ext>
            </a:extLst>
          </p:cNvPr>
          <p:cNvSpPr>
            <a:spLocks noGrp="1"/>
          </p:cNvSpPr>
          <p:nvPr>
            <p:ph type="title"/>
          </p:nvPr>
        </p:nvSpPr>
        <p:spPr>
          <a:xfrm>
            <a:off x="838200" y="365125"/>
            <a:ext cx="10870324" cy="1351838"/>
          </a:xfrm>
        </p:spPr>
        <p:txBody>
          <a:bodyPr/>
          <a:lstStyle/>
          <a:p>
            <a:r>
              <a:rPr lang="en-US">
                <a:cs typeface="Calibri Light"/>
              </a:rPr>
              <a:t>What happened to Ferrari?</a:t>
            </a:r>
            <a:endParaRPr lang="en-US"/>
          </a:p>
        </p:txBody>
      </p:sp>
      <p:pic>
        <p:nvPicPr>
          <p:cNvPr id="4" name="Picture 4">
            <a:extLst>
              <a:ext uri="{FF2B5EF4-FFF2-40B4-BE49-F238E27FC236}">
                <a16:creationId xmlns:a16="http://schemas.microsoft.com/office/drawing/2014/main" id="{D83EFD58-F1F8-37B5-93FC-21CB9107CEAE}"/>
              </a:ext>
            </a:extLst>
          </p:cNvPr>
          <p:cNvPicPr>
            <a:picLocks noGrp="1" noChangeAspect="1"/>
          </p:cNvPicPr>
          <p:nvPr>
            <p:ph idx="1"/>
          </p:nvPr>
        </p:nvPicPr>
        <p:blipFill>
          <a:blip r:embed="rId2"/>
          <a:stretch>
            <a:fillRect/>
          </a:stretch>
        </p:blipFill>
        <p:spPr>
          <a:xfrm>
            <a:off x="104668" y="1470552"/>
            <a:ext cx="9431676" cy="5306122"/>
          </a:xfrm>
          <a:effectLst>
            <a:softEdge rad="265258"/>
          </a:effectLst>
        </p:spPr>
      </p:pic>
      <p:sp>
        <p:nvSpPr>
          <p:cNvPr id="5" name="Slide Number Placeholder 4">
            <a:extLst>
              <a:ext uri="{FF2B5EF4-FFF2-40B4-BE49-F238E27FC236}">
                <a16:creationId xmlns:a16="http://schemas.microsoft.com/office/drawing/2014/main" id="{B1D4387B-645D-6A10-CF14-CB298246B497}"/>
              </a:ext>
            </a:extLst>
          </p:cNvPr>
          <p:cNvSpPr>
            <a:spLocks noGrp="1"/>
          </p:cNvSpPr>
          <p:nvPr>
            <p:ph type="sldNum" sz="quarter" idx="12"/>
          </p:nvPr>
        </p:nvSpPr>
        <p:spPr/>
        <p:txBody>
          <a:bodyPr/>
          <a:lstStyle/>
          <a:p>
            <a:fld id="{48F63A3B-78C7-47BE-AE5E-E10140E04643}" type="slidenum">
              <a:rPr lang="en-US" smtClean="0"/>
              <a:t>7</a:t>
            </a:fld>
            <a:endParaRPr lang="en-US"/>
          </a:p>
        </p:txBody>
      </p:sp>
      <p:pic>
        <p:nvPicPr>
          <p:cNvPr id="9" name="Picture 8" descr="Graphical user interface&#10;&#10;Description automatically generated">
            <a:extLst>
              <a:ext uri="{FF2B5EF4-FFF2-40B4-BE49-F238E27FC236}">
                <a16:creationId xmlns:a16="http://schemas.microsoft.com/office/drawing/2014/main" id="{45203256-C593-E3E3-C87D-579872A2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94" y="1716963"/>
            <a:ext cx="4838700" cy="4813300"/>
          </a:xfrm>
          <a:prstGeom prst="rect">
            <a:avLst/>
          </a:prstGeom>
          <a:ln>
            <a:solidFill>
              <a:schemeClr val="bg1"/>
            </a:solidFill>
          </a:ln>
          <a:effectLst>
            <a:outerShdw blurRad="244681" dist="139647" dir="8100000" algn="tr" rotWithShape="0">
              <a:prstClr val="black">
                <a:alpha val="40000"/>
              </a:prstClr>
            </a:outerShdw>
          </a:effectLst>
        </p:spPr>
      </p:pic>
      <p:sp>
        <p:nvSpPr>
          <p:cNvPr id="10" name="TextBox 9">
            <a:extLst>
              <a:ext uri="{FF2B5EF4-FFF2-40B4-BE49-F238E27FC236}">
                <a16:creationId xmlns:a16="http://schemas.microsoft.com/office/drawing/2014/main" id="{328E8730-4468-F810-BDE1-4A399A2555FD}"/>
              </a:ext>
            </a:extLst>
          </p:cNvPr>
          <p:cNvSpPr txBox="1"/>
          <p:nvPr/>
        </p:nvSpPr>
        <p:spPr>
          <a:xfrm>
            <a:off x="3032567" y="694481"/>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768760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2712-4512-1566-B644-604E7D2D453A}"/>
              </a:ext>
            </a:extLst>
          </p:cNvPr>
          <p:cNvSpPr>
            <a:spLocks noGrp="1"/>
          </p:cNvSpPr>
          <p:nvPr>
            <p:ph type="title"/>
          </p:nvPr>
        </p:nvSpPr>
        <p:spPr>
          <a:xfrm>
            <a:off x="839672" y="548640"/>
            <a:ext cx="9209058" cy="1166439"/>
          </a:xfrm>
        </p:spPr>
        <p:txBody>
          <a:bodyPr>
            <a:normAutofit/>
          </a:bodyPr>
          <a:lstStyle/>
          <a:p>
            <a:r>
              <a:rPr lang="en-US" sz="3700">
                <a:cs typeface="Calibri Light"/>
              </a:rPr>
              <a:t>By most accounts Ferrari were doomed by poor race strategy</a:t>
            </a:r>
          </a:p>
        </p:txBody>
      </p:sp>
      <p:sp>
        <p:nvSpPr>
          <p:cNvPr id="3" name="Content Placeholder 2">
            <a:extLst>
              <a:ext uri="{FF2B5EF4-FFF2-40B4-BE49-F238E27FC236}">
                <a16:creationId xmlns:a16="http://schemas.microsoft.com/office/drawing/2014/main" id="{7FEF7CB4-DCCA-B952-F913-F201B9F869E7}"/>
              </a:ext>
            </a:extLst>
          </p:cNvPr>
          <p:cNvSpPr>
            <a:spLocks noGrp="1"/>
          </p:cNvSpPr>
          <p:nvPr>
            <p:ph idx="1"/>
          </p:nvPr>
        </p:nvSpPr>
        <p:spPr>
          <a:xfrm>
            <a:off x="839672" y="2477238"/>
            <a:ext cx="10168128" cy="3116952"/>
          </a:xfrm>
        </p:spPr>
        <p:txBody>
          <a:bodyPr vert="horz" lIns="91440" tIns="45720" rIns="91440" bIns="45720" rtlCol="0" anchor="ctr">
            <a:normAutofit/>
          </a:bodyPr>
          <a:lstStyle/>
          <a:p>
            <a:pPr>
              <a:spcBef>
                <a:spcPts val="2000"/>
              </a:spcBef>
            </a:pPr>
            <a:r>
              <a:rPr lang="en-US" sz="2200">
                <a:cs typeface="Calibri"/>
              </a:rPr>
              <a:t>Leclerc pitted 3 time during the race and was the only driver finishing in the top 15 to take 3 stops</a:t>
            </a:r>
          </a:p>
          <a:p>
            <a:pPr>
              <a:spcBef>
                <a:spcPts val="2000"/>
              </a:spcBef>
            </a:pPr>
            <a:r>
              <a:rPr lang="en-US" sz="2200">
                <a:cs typeface="Calibri"/>
              </a:rPr>
              <a:t>Between lap 39 and lap 54, Ferrari opted for the hard tire compound. None of the finishers in the top 5 utilized the hard compound during the race</a:t>
            </a:r>
          </a:p>
          <a:p>
            <a:pPr>
              <a:spcBef>
                <a:spcPts val="2000"/>
              </a:spcBef>
            </a:pPr>
            <a:r>
              <a:rPr lang="en-US" sz="2200">
                <a:cs typeface="Calibri"/>
              </a:rPr>
              <a:t> Sky sports analyst Jonny Herbert described the Ferrari strategy as "embarrassing", and Leclerc himself referred to it as a "disaster"</a:t>
            </a:r>
          </a:p>
        </p:txBody>
      </p:sp>
      <p:sp>
        <p:nvSpPr>
          <p:cNvPr id="5" name="Slide Number Placeholder 4">
            <a:extLst>
              <a:ext uri="{FF2B5EF4-FFF2-40B4-BE49-F238E27FC236}">
                <a16:creationId xmlns:a16="http://schemas.microsoft.com/office/drawing/2014/main" id="{EF638BC0-2113-DC7B-F614-D822BE0E8CD6}"/>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295128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C4DB03-EA6D-7325-2769-B15756BF5DF7}"/>
              </a:ext>
            </a:extLst>
          </p:cNvPr>
          <p:cNvSpPr>
            <a:spLocks noGrp="1"/>
          </p:cNvSpPr>
          <p:nvPr>
            <p:ph sz="half" idx="1"/>
          </p:nvPr>
        </p:nvSpPr>
        <p:spPr>
          <a:xfrm>
            <a:off x="838200" y="1562808"/>
            <a:ext cx="9787359" cy="4976104"/>
          </a:xfrm>
        </p:spPr>
        <p:txBody>
          <a:bodyPr vert="horz" lIns="91440" tIns="45720" rIns="91440" bIns="45720" rtlCol="0" anchor="t">
            <a:noAutofit/>
          </a:bodyPr>
          <a:lstStyle/>
          <a:p>
            <a:r>
              <a:rPr lang="en-US" sz="2200">
                <a:cs typeface="Calibri"/>
              </a:rPr>
              <a:t>Premier motorsports racing league. 445 mil. global audience (Superbowl: 112 mil.)</a:t>
            </a:r>
          </a:p>
          <a:p>
            <a:r>
              <a:rPr lang="en-US" sz="2200">
                <a:cs typeface="Calibri"/>
              </a:rPr>
              <a:t>Grands Prix (races) are held over 22 weekends over the calendar year. </a:t>
            </a:r>
          </a:p>
          <a:p>
            <a:r>
              <a:rPr lang="en-US" sz="2200">
                <a:cs typeface="Calibri"/>
              </a:rPr>
              <a:t>10 constructors, 20 drivers compete for driver and constructor’s championships.</a:t>
            </a:r>
          </a:p>
          <a:p>
            <a:r>
              <a:rPr lang="en-US" sz="2200">
                <a:cs typeface="Calibri"/>
              </a:rPr>
              <a:t>Points awarded to top 10 finishers of each race, plus fastest lap.</a:t>
            </a:r>
          </a:p>
          <a:p>
            <a:endParaRPr lang="en-US" sz="2200">
              <a:cs typeface="Calibri"/>
            </a:endParaRPr>
          </a:p>
          <a:p>
            <a:endParaRPr lang="en-US" sz="2200">
              <a:cs typeface="Calibri"/>
            </a:endParaRPr>
          </a:p>
          <a:p>
            <a:endParaRPr lang="en-US" sz="2200">
              <a:cs typeface="Calibri"/>
            </a:endParaRPr>
          </a:p>
          <a:p>
            <a:r>
              <a:rPr lang="en-US" sz="2200">
                <a:cs typeface="Calibri"/>
              </a:rPr>
              <a:t>Multiple sessions are held on a race weekend.</a:t>
            </a:r>
          </a:p>
          <a:p>
            <a:endParaRPr lang="en-US" sz="2200">
              <a:cs typeface="Calibri"/>
            </a:endParaRPr>
          </a:p>
          <a:p>
            <a:pPr marL="0" indent="0">
              <a:buNone/>
            </a:pPr>
            <a:endParaRPr lang="en-US" sz="2200">
              <a:cs typeface="Calibri"/>
            </a:endParaRPr>
          </a:p>
          <a:p>
            <a:endParaRPr lang="en-US" sz="2200">
              <a:cs typeface="Calibri"/>
            </a:endParaRPr>
          </a:p>
          <a:p>
            <a:r>
              <a:rPr lang="en-US" sz="2200">
                <a:cs typeface="Calibri"/>
              </a:rPr>
              <a:t>Penalties are given in seconds or grid positions.</a:t>
            </a:r>
          </a:p>
          <a:p>
            <a:endParaRPr lang="en-US" sz="2200">
              <a:cs typeface="Calibri"/>
            </a:endParaRPr>
          </a:p>
          <a:p>
            <a:endParaRPr lang="en-US" sz="2200">
              <a:cs typeface="Calibri"/>
            </a:endParaRPr>
          </a:p>
          <a:p>
            <a:pPr marL="0" indent="0">
              <a:buNone/>
            </a:pPr>
            <a:endParaRPr lang="en-US" sz="2200">
              <a:cs typeface="Calibri"/>
            </a:endParaRPr>
          </a:p>
          <a:p>
            <a:endParaRPr lang="en-US" sz="2200">
              <a:cs typeface="Calibri"/>
            </a:endParaRPr>
          </a:p>
          <a:p>
            <a:endParaRPr lang="en-US" sz="2200">
              <a:cs typeface="Calibri"/>
            </a:endParaRPr>
          </a:p>
          <a:p>
            <a:pPr marL="0" indent="0">
              <a:buNone/>
            </a:pPr>
            <a:endParaRPr lang="en-US" sz="2000">
              <a:ea typeface="+mn-lt"/>
              <a:cs typeface="+mn-lt"/>
            </a:endParaRPr>
          </a:p>
          <a:p>
            <a:pPr marL="0" indent="0">
              <a:buNone/>
            </a:pPr>
            <a:endParaRPr lang="en-US" sz="2000">
              <a:cs typeface="Calibri"/>
            </a:endParaRPr>
          </a:p>
        </p:txBody>
      </p:sp>
      <p:sp>
        <p:nvSpPr>
          <p:cNvPr id="6" name="Slide Number Placeholder 5">
            <a:extLst>
              <a:ext uri="{FF2B5EF4-FFF2-40B4-BE49-F238E27FC236}">
                <a16:creationId xmlns:a16="http://schemas.microsoft.com/office/drawing/2014/main" id="{DB5F5B6B-1F36-9ADF-2223-7EDEEDC5F7EB}"/>
              </a:ext>
            </a:extLst>
          </p:cNvPr>
          <p:cNvSpPr>
            <a:spLocks noGrp="1"/>
          </p:cNvSpPr>
          <p:nvPr>
            <p:ph type="sldNum" sz="quarter" idx="12"/>
          </p:nvPr>
        </p:nvSpPr>
        <p:spPr/>
        <p:txBody>
          <a:bodyPr/>
          <a:lstStyle/>
          <a:p>
            <a:fld id="{48F63A3B-78C7-47BE-AE5E-E10140E04643}" type="slidenum">
              <a:rPr lang="en-US" smtClean="0"/>
              <a:t>9</a:t>
            </a:fld>
            <a:endParaRPr lang="en-US"/>
          </a:p>
        </p:txBody>
      </p:sp>
      <p:graphicFrame>
        <p:nvGraphicFramePr>
          <p:cNvPr id="5" name="Table 5">
            <a:extLst>
              <a:ext uri="{FF2B5EF4-FFF2-40B4-BE49-F238E27FC236}">
                <a16:creationId xmlns:a16="http://schemas.microsoft.com/office/drawing/2014/main" id="{A36970C9-51C4-7684-3878-BBEBE31CF958}"/>
              </a:ext>
            </a:extLst>
          </p:cNvPr>
          <p:cNvGraphicFramePr>
            <a:graphicFrameLocks noGrp="1"/>
          </p:cNvGraphicFramePr>
          <p:nvPr>
            <p:extLst>
              <p:ext uri="{D42A27DB-BD31-4B8C-83A1-F6EECF244321}">
                <p14:modId xmlns:p14="http://schemas.microsoft.com/office/powerpoint/2010/main" val="3647499629"/>
              </p:ext>
            </p:extLst>
          </p:nvPr>
        </p:nvGraphicFramePr>
        <p:xfrm>
          <a:off x="1489045" y="3520712"/>
          <a:ext cx="9136514" cy="792480"/>
        </p:xfrm>
        <a:graphic>
          <a:graphicData uri="http://schemas.openxmlformats.org/drawingml/2006/table">
            <a:tbl>
              <a:tblPr firstRow="1" bandRow="1">
                <a:tableStyleId>{5202B0CA-FC54-4496-8BCA-5EF66A818D29}</a:tableStyleId>
              </a:tblPr>
              <a:tblGrid>
                <a:gridCol w="1022828">
                  <a:extLst>
                    <a:ext uri="{9D8B030D-6E8A-4147-A177-3AD203B41FA5}">
                      <a16:colId xmlns:a16="http://schemas.microsoft.com/office/drawing/2014/main" val="3156078643"/>
                    </a:ext>
                  </a:extLst>
                </a:gridCol>
                <a:gridCol w="638358">
                  <a:extLst>
                    <a:ext uri="{9D8B030D-6E8A-4147-A177-3AD203B41FA5}">
                      <a16:colId xmlns:a16="http://schemas.microsoft.com/office/drawing/2014/main" val="3929365048"/>
                    </a:ext>
                  </a:extLst>
                </a:gridCol>
                <a:gridCol w="830592">
                  <a:extLst>
                    <a:ext uri="{9D8B030D-6E8A-4147-A177-3AD203B41FA5}">
                      <a16:colId xmlns:a16="http://schemas.microsoft.com/office/drawing/2014/main" val="1320037140"/>
                    </a:ext>
                  </a:extLst>
                </a:gridCol>
                <a:gridCol w="830592">
                  <a:extLst>
                    <a:ext uri="{9D8B030D-6E8A-4147-A177-3AD203B41FA5}">
                      <a16:colId xmlns:a16="http://schemas.microsoft.com/office/drawing/2014/main" val="3023751315"/>
                    </a:ext>
                  </a:extLst>
                </a:gridCol>
                <a:gridCol w="830592">
                  <a:extLst>
                    <a:ext uri="{9D8B030D-6E8A-4147-A177-3AD203B41FA5}">
                      <a16:colId xmlns:a16="http://schemas.microsoft.com/office/drawing/2014/main" val="4199086710"/>
                    </a:ext>
                  </a:extLst>
                </a:gridCol>
                <a:gridCol w="830592">
                  <a:extLst>
                    <a:ext uri="{9D8B030D-6E8A-4147-A177-3AD203B41FA5}">
                      <a16:colId xmlns:a16="http://schemas.microsoft.com/office/drawing/2014/main" val="4253620960"/>
                    </a:ext>
                  </a:extLst>
                </a:gridCol>
                <a:gridCol w="830592">
                  <a:extLst>
                    <a:ext uri="{9D8B030D-6E8A-4147-A177-3AD203B41FA5}">
                      <a16:colId xmlns:a16="http://schemas.microsoft.com/office/drawing/2014/main" val="3737798607"/>
                    </a:ext>
                  </a:extLst>
                </a:gridCol>
                <a:gridCol w="830592">
                  <a:extLst>
                    <a:ext uri="{9D8B030D-6E8A-4147-A177-3AD203B41FA5}">
                      <a16:colId xmlns:a16="http://schemas.microsoft.com/office/drawing/2014/main" val="1729963463"/>
                    </a:ext>
                  </a:extLst>
                </a:gridCol>
                <a:gridCol w="830592">
                  <a:extLst>
                    <a:ext uri="{9D8B030D-6E8A-4147-A177-3AD203B41FA5}">
                      <a16:colId xmlns:a16="http://schemas.microsoft.com/office/drawing/2014/main" val="1479920461"/>
                    </a:ext>
                  </a:extLst>
                </a:gridCol>
                <a:gridCol w="830592">
                  <a:extLst>
                    <a:ext uri="{9D8B030D-6E8A-4147-A177-3AD203B41FA5}">
                      <a16:colId xmlns:a16="http://schemas.microsoft.com/office/drawing/2014/main" val="3752369582"/>
                    </a:ext>
                  </a:extLst>
                </a:gridCol>
                <a:gridCol w="830592">
                  <a:extLst>
                    <a:ext uri="{9D8B030D-6E8A-4147-A177-3AD203B41FA5}">
                      <a16:colId xmlns:a16="http://schemas.microsoft.com/office/drawing/2014/main" val="3504487092"/>
                    </a:ext>
                  </a:extLst>
                </a:gridCol>
              </a:tblGrid>
              <a:tr h="302172">
                <a:tc>
                  <a:txBody>
                    <a:bodyPr/>
                    <a:lstStyle/>
                    <a:p>
                      <a:pPr lvl="0" algn="ctr">
                        <a:buNone/>
                      </a:pPr>
                      <a:r>
                        <a:rPr lang="en-US" sz="2000" b="1">
                          <a:solidFill>
                            <a:schemeClr val="tx2">
                              <a:lumMod val="90000"/>
                            </a:schemeClr>
                          </a:solidFill>
                        </a:rPr>
                        <a:t>Place</a:t>
                      </a:r>
                    </a:p>
                  </a:txBody>
                  <a:tcPr/>
                </a:tc>
                <a:tc>
                  <a:txBody>
                    <a:bodyPr/>
                    <a:lstStyle/>
                    <a:p>
                      <a:pPr lvl="0" algn="ctr">
                        <a:buNone/>
                      </a:pPr>
                      <a:r>
                        <a:rPr lang="en-US" sz="2000" b="1">
                          <a:solidFill>
                            <a:schemeClr val="tx2">
                              <a:lumMod val="90000"/>
                            </a:schemeClr>
                          </a:solidFill>
                        </a:rPr>
                        <a:t>1st</a:t>
                      </a:r>
                    </a:p>
                  </a:txBody>
                  <a:tcPr/>
                </a:tc>
                <a:tc>
                  <a:txBody>
                    <a:bodyPr/>
                    <a:lstStyle/>
                    <a:p>
                      <a:pPr algn="ctr"/>
                      <a:r>
                        <a:rPr lang="en-US" sz="2000" b="1">
                          <a:solidFill>
                            <a:schemeClr val="tx2">
                              <a:lumMod val="90000"/>
                            </a:schemeClr>
                          </a:solidFill>
                        </a:rPr>
                        <a:t>2nd</a:t>
                      </a:r>
                    </a:p>
                  </a:txBody>
                  <a:tcPr/>
                </a:tc>
                <a:tc>
                  <a:txBody>
                    <a:bodyPr/>
                    <a:lstStyle/>
                    <a:p>
                      <a:pPr algn="ctr"/>
                      <a:r>
                        <a:rPr lang="en-US" sz="2000" b="1">
                          <a:solidFill>
                            <a:schemeClr val="tx2">
                              <a:lumMod val="90000"/>
                            </a:schemeClr>
                          </a:solidFill>
                        </a:rPr>
                        <a:t>3rd</a:t>
                      </a:r>
                    </a:p>
                  </a:txBody>
                  <a:tcPr/>
                </a:tc>
                <a:tc>
                  <a:txBody>
                    <a:bodyPr/>
                    <a:lstStyle/>
                    <a:p>
                      <a:pPr algn="ctr"/>
                      <a:r>
                        <a:rPr lang="en-US" sz="2000" b="1">
                          <a:solidFill>
                            <a:schemeClr val="tx2">
                              <a:lumMod val="90000"/>
                            </a:schemeClr>
                          </a:solidFill>
                        </a:rPr>
                        <a:t>4th</a:t>
                      </a:r>
                    </a:p>
                  </a:txBody>
                  <a:tcPr/>
                </a:tc>
                <a:tc>
                  <a:txBody>
                    <a:bodyPr/>
                    <a:lstStyle/>
                    <a:p>
                      <a:pPr algn="ctr"/>
                      <a:r>
                        <a:rPr lang="en-US" sz="2000" b="1">
                          <a:solidFill>
                            <a:schemeClr val="tx2">
                              <a:lumMod val="90000"/>
                            </a:schemeClr>
                          </a:solidFill>
                        </a:rPr>
                        <a:t>5th</a:t>
                      </a:r>
                    </a:p>
                  </a:txBody>
                  <a:tcPr/>
                </a:tc>
                <a:tc>
                  <a:txBody>
                    <a:bodyPr/>
                    <a:lstStyle/>
                    <a:p>
                      <a:pPr algn="ctr"/>
                      <a:r>
                        <a:rPr lang="en-US" sz="2000" b="1">
                          <a:solidFill>
                            <a:schemeClr val="tx2">
                              <a:lumMod val="90000"/>
                            </a:schemeClr>
                          </a:solidFill>
                        </a:rPr>
                        <a:t>6th</a:t>
                      </a:r>
                    </a:p>
                  </a:txBody>
                  <a:tcPr/>
                </a:tc>
                <a:tc>
                  <a:txBody>
                    <a:bodyPr/>
                    <a:lstStyle/>
                    <a:p>
                      <a:pPr algn="ctr"/>
                      <a:r>
                        <a:rPr lang="en-US" sz="2000" b="1">
                          <a:solidFill>
                            <a:schemeClr val="tx2">
                              <a:lumMod val="90000"/>
                            </a:schemeClr>
                          </a:solidFill>
                        </a:rPr>
                        <a:t>7th</a:t>
                      </a:r>
                    </a:p>
                  </a:txBody>
                  <a:tcPr/>
                </a:tc>
                <a:tc>
                  <a:txBody>
                    <a:bodyPr/>
                    <a:lstStyle/>
                    <a:p>
                      <a:pPr algn="ctr"/>
                      <a:r>
                        <a:rPr lang="en-US" sz="2000" b="1">
                          <a:solidFill>
                            <a:schemeClr val="tx2">
                              <a:lumMod val="90000"/>
                            </a:schemeClr>
                          </a:solidFill>
                        </a:rPr>
                        <a:t>8th</a:t>
                      </a:r>
                    </a:p>
                  </a:txBody>
                  <a:tcPr/>
                </a:tc>
                <a:tc>
                  <a:txBody>
                    <a:bodyPr/>
                    <a:lstStyle/>
                    <a:p>
                      <a:pPr algn="ctr"/>
                      <a:r>
                        <a:rPr lang="en-US" sz="2000" b="1">
                          <a:solidFill>
                            <a:schemeClr val="tx2">
                              <a:lumMod val="90000"/>
                            </a:schemeClr>
                          </a:solidFill>
                        </a:rPr>
                        <a:t>9th</a:t>
                      </a:r>
                    </a:p>
                  </a:txBody>
                  <a:tcPr/>
                </a:tc>
                <a:tc>
                  <a:txBody>
                    <a:bodyPr/>
                    <a:lstStyle/>
                    <a:p>
                      <a:pPr algn="ctr"/>
                      <a:r>
                        <a:rPr lang="en-US" sz="2000" b="1">
                          <a:solidFill>
                            <a:schemeClr val="tx2">
                              <a:lumMod val="90000"/>
                            </a:schemeClr>
                          </a:solidFill>
                        </a:rPr>
                        <a:t>10th</a:t>
                      </a:r>
                    </a:p>
                  </a:txBody>
                  <a:tcPr/>
                </a:tc>
                <a:extLst>
                  <a:ext uri="{0D108BD9-81ED-4DB2-BD59-A6C34878D82A}">
                    <a16:rowId xmlns:a16="http://schemas.microsoft.com/office/drawing/2014/main" val="3035666421"/>
                  </a:ext>
                </a:extLst>
              </a:tr>
              <a:tr h="256064">
                <a:tc>
                  <a:txBody>
                    <a:bodyPr/>
                    <a:lstStyle/>
                    <a:p>
                      <a:pPr lvl="0" algn="ctr">
                        <a:buNone/>
                      </a:pPr>
                      <a:r>
                        <a:rPr lang="en-US" sz="2000" b="1">
                          <a:solidFill>
                            <a:schemeClr val="tx2">
                              <a:lumMod val="90000"/>
                            </a:schemeClr>
                          </a:solidFill>
                        </a:rPr>
                        <a:t>Points</a:t>
                      </a:r>
                    </a:p>
                  </a:txBody>
                  <a:tcPr>
                    <a:solidFill>
                      <a:schemeClr val="bg1"/>
                    </a:solidFill>
                  </a:tcPr>
                </a:tc>
                <a:tc>
                  <a:txBody>
                    <a:bodyPr/>
                    <a:lstStyle/>
                    <a:p>
                      <a:pPr algn="ctr"/>
                      <a:r>
                        <a:rPr lang="en-US" sz="2000" b="1">
                          <a:solidFill>
                            <a:schemeClr val="tx2">
                              <a:lumMod val="25000"/>
                            </a:schemeClr>
                          </a:solidFill>
                        </a:rPr>
                        <a:t>25</a:t>
                      </a:r>
                    </a:p>
                  </a:txBody>
                  <a:tcPr>
                    <a:solidFill>
                      <a:srgbClr val="FFC000"/>
                    </a:solidFill>
                  </a:tcPr>
                </a:tc>
                <a:tc>
                  <a:txBody>
                    <a:bodyPr/>
                    <a:lstStyle/>
                    <a:p>
                      <a:pPr algn="ctr"/>
                      <a:r>
                        <a:rPr lang="en-US" sz="2000" b="1">
                          <a:solidFill>
                            <a:schemeClr val="tx2">
                              <a:lumMod val="25000"/>
                            </a:schemeClr>
                          </a:solidFill>
                        </a:rPr>
                        <a:t>18</a:t>
                      </a:r>
                    </a:p>
                  </a:txBody>
                  <a:tcPr/>
                </a:tc>
                <a:tc>
                  <a:txBody>
                    <a:bodyPr/>
                    <a:lstStyle/>
                    <a:p>
                      <a:pPr algn="ctr"/>
                      <a:r>
                        <a:rPr lang="en-US" sz="2000" b="1">
                          <a:solidFill>
                            <a:schemeClr val="tx2">
                              <a:lumMod val="90000"/>
                            </a:schemeClr>
                          </a:solidFill>
                        </a:rPr>
                        <a:t>15</a:t>
                      </a:r>
                    </a:p>
                  </a:txBody>
                  <a:tcPr>
                    <a:solidFill>
                      <a:schemeClr val="accent6">
                        <a:lumMod val="50000"/>
                      </a:schemeClr>
                    </a:solidFill>
                  </a:tcPr>
                </a:tc>
                <a:tc>
                  <a:txBody>
                    <a:bodyPr/>
                    <a:lstStyle/>
                    <a:p>
                      <a:pPr algn="ctr"/>
                      <a:r>
                        <a:rPr lang="en-US" sz="2000" b="1">
                          <a:solidFill>
                            <a:schemeClr val="tx2">
                              <a:lumMod val="90000"/>
                            </a:schemeClr>
                          </a:solidFill>
                        </a:rPr>
                        <a:t>12</a:t>
                      </a:r>
                    </a:p>
                  </a:txBody>
                  <a:tcPr>
                    <a:solidFill>
                      <a:schemeClr val="tx2">
                        <a:lumMod val="25000"/>
                      </a:schemeClr>
                    </a:solidFill>
                  </a:tcPr>
                </a:tc>
                <a:tc>
                  <a:txBody>
                    <a:bodyPr/>
                    <a:lstStyle/>
                    <a:p>
                      <a:pPr algn="ctr"/>
                      <a:r>
                        <a:rPr lang="en-US" sz="2000" b="1">
                          <a:solidFill>
                            <a:schemeClr val="tx2">
                              <a:lumMod val="90000"/>
                            </a:schemeClr>
                          </a:solidFill>
                        </a:rPr>
                        <a:t>10</a:t>
                      </a:r>
                    </a:p>
                  </a:txBody>
                  <a:tcPr>
                    <a:solidFill>
                      <a:schemeClr val="tx2">
                        <a:lumMod val="25000"/>
                      </a:schemeClr>
                    </a:solidFill>
                  </a:tcPr>
                </a:tc>
                <a:tc>
                  <a:txBody>
                    <a:bodyPr/>
                    <a:lstStyle/>
                    <a:p>
                      <a:pPr algn="ctr"/>
                      <a:r>
                        <a:rPr lang="en-US" sz="2000" b="1">
                          <a:solidFill>
                            <a:schemeClr val="tx2">
                              <a:lumMod val="90000"/>
                            </a:schemeClr>
                          </a:solidFill>
                        </a:rPr>
                        <a:t>8</a:t>
                      </a:r>
                    </a:p>
                  </a:txBody>
                  <a:tcPr>
                    <a:solidFill>
                      <a:schemeClr val="tx2">
                        <a:lumMod val="25000"/>
                      </a:schemeClr>
                    </a:solidFill>
                  </a:tcPr>
                </a:tc>
                <a:tc>
                  <a:txBody>
                    <a:bodyPr/>
                    <a:lstStyle/>
                    <a:p>
                      <a:pPr algn="ctr"/>
                      <a:r>
                        <a:rPr lang="en-US" sz="2000" b="1">
                          <a:solidFill>
                            <a:schemeClr val="tx2">
                              <a:lumMod val="90000"/>
                            </a:schemeClr>
                          </a:solidFill>
                        </a:rPr>
                        <a:t>6</a:t>
                      </a:r>
                    </a:p>
                  </a:txBody>
                  <a:tcPr>
                    <a:solidFill>
                      <a:schemeClr val="tx2">
                        <a:lumMod val="25000"/>
                      </a:schemeClr>
                    </a:solidFill>
                  </a:tcPr>
                </a:tc>
                <a:tc>
                  <a:txBody>
                    <a:bodyPr/>
                    <a:lstStyle/>
                    <a:p>
                      <a:pPr algn="ctr"/>
                      <a:r>
                        <a:rPr lang="en-US" sz="2000" b="1">
                          <a:solidFill>
                            <a:schemeClr val="tx2">
                              <a:lumMod val="90000"/>
                            </a:schemeClr>
                          </a:solidFill>
                        </a:rPr>
                        <a:t>4</a:t>
                      </a:r>
                    </a:p>
                  </a:txBody>
                  <a:tcPr>
                    <a:solidFill>
                      <a:schemeClr val="tx2">
                        <a:lumMod val="25000"/>
                      </a:schemeClr>
                    </a:solidFill>
                  </a:tcPr>
                </a:tc>
                <a:tc>
                  <a:txBody>
                    <a:bodyPr/>
                    <a:lstStyle/>
                    <a:p>
                      <a:pPr algn="ctr"/>
                      <a:r>
                        <a:rPr lang="en-US" sz="2000" b="1">
                          <a:solidFill>
                            <a:schemeClr val="tx2">
                              <a:lumMod val="90000"/>
                            </a:schemeClr>
                          </a:solidFill>
                        </a:rPr>
                        <a:t>2</a:t>
                      </a:r>
                    </a:p>
                  </a:txBody>
                  <a:tcPr>
                    <a:solidFill>
                      <a:schemeClr val="tx2">
                        <a:lumMod val="25000"/>
                      </a:schemeClr>
                    </a:solidFill>
                  </a:tcPr>
                </a:tc>
                <a:tc>
                  <a:txBody>
                    <a:bodyPr/>
                    <a:lstStyle/>
                    <a:p>
                      <a:pPr algn="ctr"/>
                      <a:r>
                        <a:rPr lang="en-US" sz="2000" b="1">
                          <a:solidFill>
                            <a:schemeClr val="tx2">
                              <a:lumMod val="90000"/>
                            </a:schemeClr>
                          </a:solidFill>
                        </a:rPr>
                        <a:t>1</a:t>
                      </a:r>
                    </a:p>
                  </a:txBody>
                  <a:tcPr>
                    <a:solidFill>
                      <a:schemeClr val="tx2">
                        <a:lumMod val="25000"/>
                      </a:schemeClr>
                    </a:solidFill>
                  </a:tcPr>
                </a:tc>
                <a:extLst>
                  <a:ext uri="{0D108BD9-81ED-4DB2-BD59-A6C34878D82A}">
                    <a16:rowId xmlns:a16="http://schemas.microsoft.com/office/drawing/2014/main" val="2074034541"/>
                  </a:ext>
                </a:extLst>
              </a:tr>
            </a:tbl>
          </a:graphicData>
        </a:graphic>
      </p:graphicFrame>
      <p:sp>
        <p:nvSpPr>
          <p:cNvPr id="10" name="Rectangle 2">
            <a:extLst>
              <a:ext uri="{FF2B5EF4-FFF2-40B4-BE49-F238E27FC236}">
                <a16:creationId xmlns:a16="http://schemas.microsoft.com/office/drawing/2014/main" id="{5429C00F-9A21-5D62-711E-DDA010C67C7E}"/>
              </a:ext>
            </a:extLst>
          </p:cNvPr>
          <p:cNvSpPr>
            <a:spLocks noChangeArrowheads="1"/>
          </p:cNvSpPr>
          <p:nvPr/>
        </p:nvSpPr>
        <p:spPr bwMode="auto">
          <a:xfrm flipV="1">
            <a:off x="6075326" y="4634060"/>
            <a:ext cx="114678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E6C6E2B5-B5E5-4A7C-DBB3-27C4BC8E913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Formula 101</a:t>
            </a:r>
          </a:p>
        </p:txBody>
      </p:sp>
      <p:graphicFrame>
        <p:nvGraphicFramePr>
          <p:cNvPr id="7" name="Table 5">
            <a:extLst>
              <a:ext uri="{FF2B5EF4-FFF2-40B4-BE49-F238E27FC236}">
                <a16:creationId xmlns:a16="http://schemas.microsoft.com/office/drawing/2014/main" id="{E7063BAF-3AC3-2ED2-D504-758FBE005210}"/>
              </a:ext>
            </a:extLst>
          </p:cNvPr>
          <p:cNvGraphicFramePr>
            <a:graphicFrameLocks noGrp="1"/>
          </p:cNvGraphicFramePr>
          <p:nvPr>
            <p:extLst>
              <p:ext uri="{D42A27DB-BD31-4B8C-83A1-F6EECF244321}">
                <p14:modId xmlns:p14="http://schemas.microsoft.com/office/powerpoint/2010/main" val="1950347716"/>
              </p:ext>
            </p:extLst>
          </p:nvPr>
        </p:nvGraphicFramePr>
        <p:xfrm>
          <a:off x="2829024" y="5118956"/>
          <a:ext cx="6456555" cy="798216"/>
        </p:xfrm>
        <a:graphic>
          <a:graphicData uri="http://schemas.openxmlformats.org/drawingml/2006/table">
            <a:tbl>
              <a:tblPr firstRow="1" bandRow="1">
                <a:tableStyleId>{5202B0CA-FC54-4496-8BCA-5EF66A818D29}</a:tableStyleId>
              </a:tblPr>
              <a:tblGrid>
                <a:gridCol w="1291311">
                  <a:extLst>
                    <a:ext uri="{9D8B030D-6E8A-4147-A177-3AD203B41FA5}">
                      <a16:colId xmlns:a16="http://schemas.microsoft.com/office/drawing/2014/main" val="3929365048"/>
                    </a:ext>
                  </a:extLst>
                </a:gridCol>
                <a:gridCol w="1291311">
                  <a:extLst>
                    <a:ext uri="{9D8B030D-6E8A-4147-A177-3AD203B41FA5}">
                      <a16:colId xmlns:a16="http://schemas.microsoft.com/office/drawing/2014/main" val="1320037140"/>
                    </a:ext>
                  </a:extLst>
                </a:gridCol>
                <a:gridCol w="1291311">
                  <a:extLst>
                    <a:ext uri="{9D8B030D-6E8A-4147-A177-3AD203B41FA5}">
                      <a16:colId xmlns:a16="http://schemas.microsoft.com/office/drawing/2014/main" val="3023751315"/>
                    </a:ext>
                  </a:extLst>
                </a:gridCol>
                <a:gridCol w="1291311">
                  <a:extLst>
                    <a:ext uri="{9D8B030D-6E8A-4147-A177-3AD203B41FA5}">
                      <a16:colId xmlns:a16="http://schemas.microsoft.com/office/drawing/2014/main" val="4199086710"/>
                    </a:ext>
                  </a:extLst>
                </a:gridCol>
                <a:gridCol w="1291311">
                  <a:extLst>
                    <a:ext uri="{9D8B030D-6E8A-4147-A177-3AD203B41FA5}">
                      <a16:colId xmlns:a16="http://schemas.microsoft.com/office/drawing/2014/main" val="4253620960"/>
                    </a:ext>
                  </a:extLst>
                </a:gridCol>
              </a:tblGrid>
              <a:tr h="399108">
                <a:tc gridSpan="2">
                  <a:txBody>
                    <a:bodyPr/>
                    <a:lstStyle/>
                    <a:p>
                      <a:pPr lvl="0" algn="ctr">
                        <a:buNone/>
                      </a:pPr>
                      <a:r>
                        <a:rPr lang="en-US" sz="2000" b="1">
                          <a:solidFill>
                            <a:schemeClr val="tx2"/>
                          </a:solidFill>
                        </a:rPr>
                        <a:t>Friday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2000" b="1">
                        <a:solidFill>
                          <a:schemeClr val="tx2">
                            <a:lumMod val="90000"/>
                          </a:schemeClr>
                        </a:solidFill>
                      </a:endParaRPr>
                    </a:p>
                  </a:txBody>
                  <a:tcPr>
                    <a:lnL w="28575" cap="flat" cmpd="sng" algn="ctr">
                      <a:solidFill>
                        <a:srgbClr val="580604"/>
                      </a:solidFill>
                      <a:prstDash val="solid"/>
                      <a:round/>
                      <a:headEnd type="none" w="med" len="med"/>
                      <a:tailEnd type="none" w="med" len="med"/>
                    </a:lnL>
                    <a:lnR w="28575" cap="flat" cmpd="sng" algn="ctr">
                      <a:solidFill>
                        <a:srgbClr val="580604"/>
                      </a:solidFill>
                      <a:prstDash val="solid"/>
                      <a:round/>
                      <a:headEnd type="none" w="med" len="med"/>
                      <a:tailEnd type="none" w="med" len="med"/>
                    </a:lnR>
                    <a:lnT w="28575" cap="flat" cmpd="sng" algn="ctr">
                      <a:solidFill>
                        <a:srgbClr val="580604"/>
                      </a:solidFill>
                      <a:prstDash val="solid"/>
                      <a:round/>
                      <a:headEnd type="none" w="med" len="med"/>
                      <a:tailEnd type="none" w="med" len="med"/>
                    </a:lnT>
                    <a:lnB w="28575" cap="flat" cmpd="sng" algn="ctr">
                      <a:solidFill>
                        <a:srgbClr val="58060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000" b="1">
                          <a:solidFill>
                            <a:schemeClr val="tx2"/>
                          </a:solidFill>
                        </a:rPr>
                        <a:t>Saturday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2000" b="1">
                        <a:solidFill>
                          <a:schemeClr val="tx2">
                            <a:lumMod val="90000"/>
                          </a:schemeClr>
                        </a:solidFill>
                      </a:endParaRPr>
                    </a:p>
                  </a:txBody>
                  <a:tcPr>
                    <a:lnL w="28575" cap="flat" cmpd="sng" algn="ctr">
                      <a:solidFill>
                        <a:srgbClr val="580604"/>
                      </a:solidFill>
                      <a:prstDash val="solid"/>
                      <a:round/>
                      <a:headEnd type="none" w="med" len="med"/>
                      <a:tailEnd type="none" w="med" len="med"/>
                    </a:lnL>
                    <a:lnR w="28575" cap="flat" cmpd="sng" algn="ctr">
                      <a:solidFill>
                        <a:srgbClr val="580604"/>
                      </a:solidFill>
                      <a:prstDash val="solid"/>
                      <a:round/>
                      <a:headEnd type="none" w="med" len="med"/>
                      <a:tailEnd type="none" w="med" len="med"/>
                    </a:lnR>
                    <a:lnT w="28575" cap="flat" cmpd="sng" algn="ctr">
                      <a:solidFill>
                        <a:srgbClr val="580604"/>
                      </a:solidFill>
                      <a:prstDash val="solid"/>
                      <a:round/>
                      <a:headEnd type="none" w="med" len="med"/>
                      <a:tailEnd type="none" w="med" len="med"/>
                    </a:lnT>
                    <a:lnB w="28575" cap="flat" cmpd="sng" algn="ctr">
                      <a:solidFill>
                        <a:srgbClr val="58060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a:solidFill>
                            <a:schemeClr val="tx2"/>
                          </a:solidFill>
                        </a:rPr>
                        <a:t>Sunday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8854835"/>
                  </a:ext>
                </a:extLst>
              </a:tr>
              <a:tr h="399108">
                <a:tc>
                  <a:txBody>
                    <a:bodyPr/>
                    <a:lstStyle/>
                    <a:p>
                      <a:pPr lvl="0" algn="ctr">
                        <a:buNone/>
                      </a:pPr>
                      <a:r>
                        <a:rPr lang="en-US" sz="2000" b="0">
                          <a:solidFill>
                            <a:schemeClr val="tx2">
                              <a:lumMod val="90000"/>
                            </a:schemeClr>
                          </a:solidFill>
                        </a:rPr>
                        <a:t>Practice 1</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a:solidFill>
                            <a:schemeClr val="tx2">
                              <a:lumMod val="90000"/>
                            </a:schemeClr>
                          </a:solidFill>
                        </a:rPr>
                        <a:t>Practice 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a:solidFill>
                            <a:schemeClr val="tx2">
                              <a:lumMod val="90000"/>
                            </a:schemeClr>
                          </a:solidFill>
                        </a:rPr>
                        <a:t>Practice 3</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a:solidFill>
                            <a:schemeClr val="tx2">
                              <a:lumMod val="90000"/>
                            </a:schemeClr>
                          </a:solidFill>
                        </a:rPr>
                        <a:t>Qualifying</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1">
                          <a:solidFill>
                            <a:schemeClr val="accent5">
                              <a:lumMod val="20000"/>
                              <a:lumOff val="80000"/>
                            </a:schemeClr>
                          </a:solidFill>
                        </a:rPr>
                        <a:t>Race</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035666421"/>
                  </a:ext>
                </a:extLst>
              </a:tr>
            </a:tbl>
          </a:graphicData>
        </a:graphic>
      </p:graphicFrame>
    </p:spTree>
    <p:extLst>
      <p:ext uri="{BB962C8B-B14F-4D97-AF65-F5344CB8AC3E}">
        <p14:creationId xmlns:p14="http://schemas.microsoft.com/office/powerpoint/2010/main" val="23776054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a96647d-fa7e-4e3b-aff9-b531362967f8" xsi:nil="true"/>
    <lcf76f155ced4ddcb4097134ff3c332f xmlns="dd8862d9-1322-4902-9946-592bb8cafd10">
      <Terms xmlns="http://schemas.microsoft.com/office/infopath/2007/PartnerControls"/>
    </lcf76f155ced4ddcb4097134ff3c332f>
    <SharedWithUsers xmlns="2a96647d-fa7e-4e3b-aff9-b531362967f8">
      <UserInfo>
        <DisplayName>Yawen Zhang</DisplayName>
        <AccountId>12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BD1FC9139B9C4DAF1AC7EC72E92450" ma:contentTypeVersion="12" ma:contentTypeDescription="Create a new document." ma:contentTypeScope="" ma:versionID="14225c4cd488dfa302a13e42ef4662cc">
  <xsd:schema xmlns:xsd="http://www.w3.org/2001/XMLSchema" xmlns:xs="http://www.w3.org/2001/XMLSchema" xmlns:p="http://schemas.microsoft.com/office/2006/metadata/properties" xmlns:ns2="dd8862d9-1322-4902-9946-592bb8cafd10" xmlns:ns3="2a96647d-fa7e-4e3b-aff9-b531362967f8" targetNamespace="http://schemas.microsoft.com/office/2006/metadata/properties" ma:root="true" ma:fieldsID="6795eb6b4fa196df593d01c29b737a86" ns2:_="" ns3:_="">
    <xsd:import namespace="dd8862d9-1322-4902-9946-592bb8cafd10"/>
    <xsd:import namespace="2a96647d-fa7e-4e3b-aff9-b531362967f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862d9-1322-4902-9946-592bb8cafd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96647d-fa7e-4e3b-aff9-b531362967f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b92e92b-41c1-4c3b-9cec-a0b195dfe15a}" ma:internalName="TaxCatchAll" ma:showField="CatchAllData" ma:web="2a96647d-fa7e-4e3b-aff9-b531362967f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F0CDFF-AE4B-41F4-ADD5-2122EE9D6A9C}">
  <ds:schemaRefs>
    <ds:schemaRef ds:uri="http://schemas.microsoft.com/sharepoint/v3/contenttype/forms"/>
  </ds:schemaRefs>
</ds:datastoreItem>
</file>

<file path=customXml/itemProps2.xml><?xml version="1.0" encoding="utf-8"?>
<ds:datastoreItem xmlns:ds="http://schemas.openxmlformats.org/officeDocument/2006/customXml" ds:itemID="{D31990E2-BA9C-4462-BD84-2499CA854807}">
  <ds:schemaRefs>
    <ds:schemaRef ds:uri="http://www.w3.org/XML/1998/namespace"/>
    <ds:schemaRef ds:uri="http://schemas.microsoft.com/office/2006/documentManagement/types"/>
    <ds:schemaRef ds:uri="http://purl.org/dc/dcmitype/"/>
    <ds:schemaRef ds:uri="2a96647d-fa7e-4e3b-aff9-b531362967f8"/>
    <ds:schemaRef ds:uri="http://schemas.openxmlformats.org/package/2006/metadata/core-properties"/>
    <ds:schemaRef ds:uri="http://schemas.microsoft.com/office/infopath/2007/PartnerControls"/>
    <ds:schemaRef ds:uri="http://purl.org/dc/elements/1.1/"/>
    <ds:schemaRef ds:uri="dd8862d9-1322-4902-9946-592bb8cafd10"/>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E5635D3-61CB-4F39-8EFF-C441B5337B9D}">
  <ds:schemaRefs>
    <ds:schemaRef ds:uri="2a96647d-fa7e-4e3b-aff9-b531362967f8"/>
    <ds:schemaRef ds:uri="dd8862d9-1322-4902-9946-592bb8cafd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0</TotalTime>
  <Words>3225</Words>
  <Application>Microsoft Macintosh PowerPoint</Application>
  <PresentationFormat>Widescreen</PresentationFormat>
  <Paragraphs>599</Paragraphs>
  <Slides>45</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F1</vt:lpstr>
      <vt:lpstr>Symbol</vt:lpstr>
      <vt:lpstr>Office Theme</vt:lpstr>
      <vt:lpstr>Formula 1 Race Strategy Optimization</vt:lpstr>
      <vt:lpstr>PowerPoint Presentation</vt:lpstr>
      <vt:lpstr>Introduction</vt:lpstr>
      <vt:lpstr>In 2022, the Ferrari was the fastest – however…</vt:lpstr>
      <vt:lpstr>Hungarian Grand Prix 2022</vt:lpstr>
      <vt:lpstr>Race story: hard tire was a “turning point”</vt:lpstr>
      <vt:lpstr>What happened to Ferrari?</vt:lpstr>
      <vt:lpstr>By most accounts Ferrari were doomed by poor race strategy</vt:lpstr>
      <vt:lpstr>PowerPoint Presentation</vt:lpstr>
      <vt:lpstr>Drivers are given a set of tires each race weekend</vt:lpstr>
      <vt:lpstr>Long run performance of each compound…</vt:lpstr>
      <vt:lpstr>…creates opportunity for racing strategies… </vt:lpstr>
      <vt:lpstr>…which are executed with varying success</vt:lpstr>
      <vt:lpstr>Hopefully, this is starting to look familiar!</vt:lpstr>
      <vt:lpstr>Problem Statement</vt:lpstr>
      <vt:lpstr>Tire inventory</vt:lpstr>
      <vt:lpstr>Racing strategy</vt:lpstr>
      <vt:lpstr>Factors affecting race time</vt:lpstr>
      <vt:lpstr>Minimizing race time</vt:lpstr>
      <vt:lpstr>Lap time model</vt:lpstr>
      <vt:lpstr>Linear tire degradation model</vt:lpstr>
      <vt:lpstr>Coefficients k_0 " and" k_1</vt:lpstr>
      <vt:lpstr>Order of tire compounds is irrelevant</vt:lpstr>
      <vt:lpstr>Setup Mixed-Integer Quadratic Problem (MIQP)</vt:lpstr>
      <vt:lpstr>Mixed-Integer Quadratic Problem (MIQP)</vt:lpstr>
      <vt:lpstr>PowerPoint Presentation</vt:lpstr>
      <vt:lpstr>Expressed in vector notation</vt:lpstr>
      <vt:lpstr>Approach</vt:lpstr>
      <vt:lpstr>Strategy Pipeline</vt:lpstr>
      <vt:lpstr>Optimize Stint Lengths</vt:lpstr>
      <vt:lpstr>MIQP output</vt:lpstr>
      <vt:lpstr>Race Simulation</vt:lpstr>
      <vt:lpstr>Results</vt:lpstr>
      <vt:lpstr>Optimal racing strategy</vt:lpstr>
      <vt:lpstr>Observed tire degradation by Lap 39</vt:lpstr>
      <vt:lpstr>Planned vs. empirical models</vt:lpstr>
      <vt:lpstr>Optimal strategy with empirical model</vt:lpstr>
      <vt:lpstr>Takeaways</vt:lpstr>
      <vt:lpstr>Future work</vt:lpstr>
      <vt:lpstr>Tire degradation for entire race</vt:lpstr>
      <vt:lpstr>Empirical quadratic model for tire deg</vt:lpstr>
      <vt:lpstr>Alternative approaches</vt:lpstr>
      <vt:lpstr>Thank you</vt:lpstr>
      <vt:lpstr>References</vt:lpstr>
      <vt:lpstr>Finding shortest race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Peter Pezon</cp:lastModifiedBy>
  <cp:revision>1</cp:revision>
  <dcterms:created xsi:type="dcterms:W3CDTF">2013-07-15T20:26:40Z</dcterms:created>
  <dcterms:modified xsi:type="dcterms:W3CDTF">2023-03-11T18:40:43Z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0x01010079BD1FC9139B9C4DAF1AC7EC72E92450</vt:lpwstr>
  </property>
  <property fmtid="{D5CDD505-2E9C-101B-9397-08002B2CF9AE}" pid="3" name="MediaServiceImageTags">
    <vt:lpwstr/>
  </property>
</Properties>
</file>